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73" r:id="rId2"/>
    <p:sldId id="371" r:id="rId3"/>
    <p:sldId id="369" r:id="rId4"/>
    <p:sldId id="370" r:id="rId5"/>
    <p:sldId id="257" r:id="rId6"/>
    <p:sldId id="259" r:id="rId7"/>
    <p:sldId id="356" r:id="rId8"/>
    <p:sldId id="357" r:id="rId9"/>
    <p:sldId id="367" r:id="rId10"/>
    <p:sldId id="368" r:id="rId11"/>
    <p:sldId id="280" r:id="rId12"/>
    <p:sldId id="267" r:id="rId13"/>
    <p:sldId id="364" r:id="rId14"/>
    <p:sldId id="372" r:id="rId15"/>
    <p:sldId id="373" r:id="rId16"/>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05F"/>
    <a:srgbClr val="C1D3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94660"/>
  </p:normalViewPr>
  <p:slideViewPr>
    <p:cSldViewPr snapToGrid="0">
      <p:cViewPr varScale="1">
        <p:scale>
          <a:sx n="82" d="100"/>
          <a:sy n="82" d="100"/>
        </p:scale>
        <p:origin x="1253"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78" tIns="46239" rIns="92478" bIns="46239" rtlCol="0"/>
          <a:lstStyle>
            <a:lvl1pPr algn="l">
              <a:defRPr sz="1200"/>
            </a:lvl1pPr>
          </a:lstStyle>
          <a:p>
            <a:endParaRPr lang="en-US" dirty="0"/>
          </a:p>
        </p:txBody>
      </p:sp>
      <p:sp>
        <p:nvSpPr>
          <p:cNvPr id="3" name="Date Placeholder 2"/>
          <p:cNvSpPr>
            <a:spLocks noGrp="1"/>
          </p:cNvSpPr>
          <p:nvPr>
            <p:ph type="dt" idx="1"/>
          </p:nvPr>
        </p:nvSpPr>
        <p:spPr>
          <a:xfrm>
            <a:off x="3936769" y="0"/>
            <a:ext cx="3011699" cy="463408"/>
          </a:xfrm>
          <a:prstGeom prst="rect">
            <a:avLst/>
          </a:prstGeom>
        </p:spPr>
        <p:txBody>
          <a:bodyPr vert="horz" lIns="92478" tIns="46239" rIns="92478" bIns="46239" rtlCol="0"/>
          <a:lstStyle>
            <a:lvl1pPr algn="r">
              <a:defRPr sz="1200"/>
            </a:lvl1pPr>
          </a:lstStyle>
          <a:p>
            <a:fld id="{F5975A18-3F58-40D5-BF7B-A0FBA1CBF040}" type="datetimeFigureOut">
              <a:rPr lang="en-US" smtClean="0"/>
              <a:t>9/21/2021</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2478" tIns="46239" rIns="92478" bIns="46239"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78" tIns="46239" rIns="92478" bIns="46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0"/>
            <a:ext cx="3011699" cy="463407"/>
          </a:xfrm>
          <a:prstGeom prst="rect">
            <a:avLst/>
          </a:prstGeom>
        </p:spPr>
        <p:txBody>
          <a:bodyPr vert="horz" lIns="92478" tIns="46239" rIns="92478" bIns="4623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9" y="8772670"/>
            <a:ext cx="3011699" cy="463407"/>
          </a:xfrm>
          <a:prstGeom prst="rect">
            <a:avLst/>
          </a:prstGeom>
        </p:spPr>
        <p:txBody>
          <a:bodyPr vert="horz" lIns="92478" tIns="46239" rIns="92478" bIns="46239" rtlCol="0" anchor="b"/>
          <a:lstStyle>
            <a:lvl1pPr algn="r">
              <a:defRPr sz="1200"/>
            </a:lvl1pPr>
          </a:lstStyle>
          <a:p>
            <a:fld id="{8E223C5F-7B56-4F31-9CD9-C313574AF52C}" type="slidenum">
              <a:rPr lang="en-US" smtClean="0"/>
              <a:t>‹#›</a:t>
            </a:fld>
            <a:endParaRPr lang="en-US" dirty="0"/>
          </a:p>
        </p:txBody>
      </p:sp>
    </p:spTree>
    <p:extLst>
      <p:ext uri="{BB962C8B-B14F-4D97-AF65-F5344CB8AC3E}">
        <p14:creationId xmlns:p14="http://schemas.microsoft.com/office/powerpoint/2010/main" val="225599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223C5F-7B56-4F31-9CD9-C313574AF52C}" type="slidenum">
              <a:rPr lang="en-US" smtClean="0"/>
              <a:t>1</a:t>
            </a:fld>
            <a:endParaRPr lang="en-US" dirty="0"/>
          </a:p>
        </p:txBody>
      </p:sp>
    </p:spTree>
    <p:extLst>
      <p:ext uri="{BB962C8B-B14F-4D97-AF65-F5344CB8AC3E}">
        <p14:creationId xmlns:p14="http://schemas.microsoft.com/office/powerpoint/2010/main" val="905176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201441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3629139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703333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3769853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248279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1113689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2867146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1626906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121542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1381303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CD28D6-32C1-4676-AA2B-1E9E270C8EF6}"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0408E70-8F9F-4C7F-B989-B94B5CB49129}" type="slidenum">
              <a:rPr lang="en-US" smtClean="0"/>
              <a:t>‹#›</a:t>
            </a:fld>
            <a:endParaRPr lang="en-US" dirty="0"/>
          </a:p>
        </p:txBody>
      </p:sp>
    </p:spTree>
    <p:extLst>
      <p:ext uri="{BB962C8B-B14F-4D97-AF65-F5344CB8AC3E}">
        <p14:creationId xmlns:p14="http://schemas.microsoft.com/office/powerpoint/2010/main" val="584623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CD28D6-32C1-4676-AA2B-1E9E270C8EF6}" type="datetimeFigureOut">
              <a:rPr lang="en-US" smtClean="0"/>
              <a:t>9/21/2021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08E70-8F9F-4C7F-B989-B94B5CB49129}" type="slidenum">
              <a:rPr lang="en-US" smtClean="0"/>
              <a:t>‹#›</a:t>
            </a:fld>
            <a:endParaRPr lang="en-US" dirty="0"/>
          </a:p>
        </p:txBody>
      </p:sp>
    </p:spTree>
    <p:extLst>
      <p:ext uri="{BB962C8B-B14F-4D97-AF65-F5344CB8AC3E}">
        <p14:creationId xmlns:p14="http://schemas.microsoft.com/office/powerpoint/2010/main" val="37076157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Capitol Seniors Housing</a:t>
            </a:r>
          </a:p>
        </p:txBody>
      </p:sp>
      <p:sp>
        <p:nvSpPr>
          <p:cNvPr id="3" name="Content Placeholder 2"/>
          <p:cNvSpPr>
            <a:spLocks noGrp="1"/>
          </p:cNvSpPr>
          <p:nvPr>
            <p:ph idx="1"/>
          </p:nvPr>
        </p:nvSpPr>
        <p:spPr>
          <a:xfrm>
            <a:off x="628650" y="1117600"/>
            <a:ext cx="7886700" cy="5059363"/>
          </a:xfrm>
        </p:spPr>
        <p:txBody>
          <a:bodyPr/>
          <a:lstStyle/>
          <a:p>
            <a:pPr marL="0" lvl="0" indent="0" algn="ctr">
              <a:lnSpc>
                <a:spcPct val="100000"/>
              </a:lnSpc>
              <a:spcBef>
                <a:spcPts val="0"/>
              </a:spcBef>
              <a:buNone/>
            </a:pPr>
            <a:endParaRPr lang="en-US" b="1" dirty="0">
              <a:solidFill>
                <a:prstClr val="black"/>
              </a:solidFill>
              <a:latin typeface="Lucida Sans Unicode" panose="020B0602030504020204" pitchFamily="34" charset="0"/>
              <a:cs typeface="Lucida Sans Unicode" panose="020B0602030504020204" pitchFamily="34" charset="0"/>
            </a:endParaRPr>
          </a:p>
          <a:p>
            <a:pPr marL="0" lvl="0" indent="0" algn="ctr">
              <a:lnSpc>
                <a:spcPct val="100000"/>
              </a:lnSpc>
              <a:spcBef>
                <a:spcPts val="0"/>
              </a:spcBef>
              <a:buNone/>
            </a:pPr>
            <a:r>
              <a:rPr lang="en-US" b="1" dirty="0">
                <a:solidFill>
                  <a:prstClr val="black"/>
                </a:solidFill>
                <a:latin typeface="Lucida Sans Unicode" panose="020B0602030504020204" pitchFamily="34" charset="0"/>
                <a:cs typeface="Lucida Sans Unicode" panose="020B0602030504020204" pitchFamily="34" charset="0"/>
              </a:rPr>
              <a:t>Development of an</a:t>
            </a:r>
          </a:p>
          <a:p>
            <a:pPr marL="0" lvl="0" indent="0" algn="ctr">
              <a:lnSpc>
                <a:spcPct val="100000"/>
              </a:lnSpc>
              <a:spcBef>
                <a:spcPts val="0"/>
              </a:spcBef>
              <a:buNone/>
            </a:pPr>
            <a:r>
              <a:rPr lang="en-US" b="1" dirty="0">
                <a:solidFill>
                  <a:prstClr val="black"/>
                </a:solidFill>
                <a:latin typeface="Lucida Sans Unicode" panose="020B0602030504020204" pitchFamily="34" charset="0"/>
                <a:cs typeface="Lucida Sans Unicode" panose="020B0602030504020204" pitchFamily="34" charset="0"/>
              </a:rPr>
              <a:t>Assisted Living Community In                  West Orange, New Jersey</a:t>
            </a:r>
          </a:p>
          <a:p>
            <a:pPr marL="0" lvl="0" indent="0" algn="ctr">
              <a:lnSpc>
                <a:spcPct val="100000"/>
              </a:lnSpc>
              <a:spcBef>
                <a:spcPts val="0"/>
              </a:spcBef>
              <a:spcAft>
                <a:spcPts val="2400"/>
              </a:spcAft>
              <a:buNone/>
            </a:pPr>
            <a:r>
              <a:rPr lang="en-US" sz="2400" b="1" i="1" dirty="0">
                <a:solidFill>
                  <a:prstClr val="black"/>
                </a:solidFill>
                <a:latin typeface="Lucida Sans Unicode" panose="020B0602030504020204" pitchFamily="34" charset="0"/>
                <a:cs typeface="Lucida Sans Unicode" panose="020B0602030504020204" pitchFamily="34" charset="0"/>
              </a:rPr>
              <a:t>Preliminary Investment Package</a:t>
            </a:r>
          </a:p>
          <a:p>
            <a:pPr marL="0" lvl="0" indent="0" algn="ctr">
              <a:lnSpc>
                <a:spcPct val="100000"/>
              </a:lnSpc>
              <a:spcBef>
                <a:spcPts val="0"/>
              </a:spcBef>
              <a:spcAft>
                <a:spcPts val="2400"/>
              </a:spcAft>
              <a:buNone/>
            </a:pPr>
            <a:r>
              <a:rPr lang="en-US" sz="2000" cap="small" dirty="0">
                <a:solidFill>
                  <a:prstClr val="black"/>
                </a:solidFill>
                <a:latin typeface="Lucida Sans Unicode" panose="020B0602030504020204" pitchFamily="34" charset="0"/>
                <a:cs typeface="Lucida Sans Unicode" panose="020B0602030504020204" pitchFamily="34" charset="0"/>
              </a:rPr>
              <a:t>June 10, 2021</a:t>
            </a:r>
            <a:endParaRPr lang="en-US" sz="2000" b="1" cap="small" dirty="0">
              <a:solidFill>
                <a:prstClr val="black"/>
              </a:solidFill>
              <a:latin typeface="Lucida Sans Unicode" panose="020B0602030504020204" pitchFamily="34" charset="0"/>
              <a:cs typeface="Lucida Sans Unicode" panose="020B0602030504020204" pitchFamily="34" charset="0"/>
            </a:endParaRPr>
          </a:p>
          <a:p>
            <a:pPr marL="0" indent="0">
              <a:buNone/>
            </a:pPr>
            <a:endParaRPr lang="en-US" dirty="0"/>
          </a:p>
        </p:txBody>
      </p:sp>
      <p:sp>
        <p:nvSpPr>
          <p:cNvPr id="11" name="Text Box 5"/>
          <p:cNvSpPr txBox="1">
            <a:spLocks noChangeArrowheads="1"/>
          </p:cNvSpPr>
          <p:nvPr/>
        </p:nvSpPr>
        <p:spPr bwMode="auto">
          <a:xfrm>
            <a:off x="647699" y="5129781"/>
            <a:ext cx="7848600" cy="539891"/>
          </a:xfrm>
          <a:prstGeom prst="rect">
            <a:avLst/>
          </a:prstGeom>
          <a:solidFill>
            <a:schemeClr val="bg1"/>
          </a:solidFill>
          <a:ln w="9525" algn="ctr">
            <a:solidFill>
              <a:srgbClr val="C1D3D6"/>
            </a:solidFill>
            <a:miter lim="800000"/>
            <a:headEnd/>
            <a:tailEnd/>
          </a:ln>
        </p:spPr>
        <p:txBody>
          <a:bodyPr wrap="square">
            <a:spAutoFit/>
          </a:bodyPr>
          <a:lstStyle/>
          <a:p>
            <a:pPr algn="just"/>
            <a:r>
              <a:rPr lang="en-IE" sz="727" dirty="0">
                <a:latin typeface="Lucida Sans Unicode" panose="020B0602030504020204" pitchFamily="34" charset="0"/>
                <a:cs typeface="Lucida Sans Unicode" panose="020B0602030504020204" pitchFamily="34" charset="0"/>
              </a:rPr>
              <a:t>The information in this presentation is confidential unless expressly stated otherwise and should not be disclosed to any unauthorized third party, other than professional advisors or consultants, and is subject to change at any time.  This presentation is addressed to a select number of potential investors, and does not constitute an offer to the public to subscribe for shares in an investment or company. No warranty or representation of any kind, whether express or implied, is given in relation to the information in this presentation and FS Partners shall not be liable for damages arising from any unauthorized or unlawful use of the information in this presentation. </a:t>
            </a:r>
          </a:p>
        </p:txBody>
      </p:sp>
    </p:spTree>
    <p:extLst>
      <p:ext uri="{BB962C8B-B14F-4D97-AF65-F5344CB8AC3E}">
        <p14:creationId xmlns:p14="http://schemas.microsoft.com/office/powerpoint/2010/main" val="566199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16391" y="1612704"/>
            <a:ext cx="7886700" cy="3263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1800" dirty="0"/>
          </a:p>
          <a:p>
            <a:endParaRPr lang="en-US" sz="2100" dirty="0"/>
          </a:p>
        </p:txBody>
      </p:sp>
      <p:sp>
        <p:nvSpPr>
          <p:cNvPr id="12" name="Content Placeholder 2"/>
          <p:cNvSpPr txBox="1">
            <a:spLocks/>
          </p:cNvSpPr>
          <p:nvPr/>
        </p:nvSpPr>
        <p:spPr>
          <a:xfrm>
            <a:off x="292012" y="3425095"/>
            <a:ext cx="3563117" cy="315959"/>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900" dirty="0"/>
          </a:p>
        </p:txBody>
      </p:sp>
      <p:sp>
        <p:nvSpPr>
          <p:cNvPr id="2" name="Slide Number Placeholder 1">
            <a:extLst>
              <a:ext uri="{FF2B5EF4-FFF2-40B4-BE49-F238E27FC236}">
                <a16:creationId xmlns:a16="http://schemas.microsoft.com/office/drawing/2014/main" id="{CA4410A9-01D8-40A0-94BF-653153BBAA88}"/>
              </a:ext>
            </a:extLst>
          </p:cNvPr>
          <p:cNvSpPr>
            <a:spLocks noGrp="1"/>
          </p:cNvSpPr>
          <p:nvPr>
            <p:ph type="sldNum" sz="quarter" idx="12"/>
          </p:nvPr>
        </p:nvSpPr>
        <p:spPr/>
        <p:txBody>
          <a:bodyPr/>
          <a:lstStyle/>
          <a:p>
            <a:fld id="{48F63A3B-78C7-47BE-AE5E-E10140E04643}" type="slidenum">
              <a:rPr lang="en-US" smtClean="0"/>
              <a:t>2</a:t>
            </a:fld>
            <a:endParaRPr lang="en-US" dirty="0"/>
          </a:p>
        </p:txBody>
      </p:sp>
      <p:pic>
        <p:nvPicPr>
          <p:cNvPr id="5" name="Picture 4">
            <a:extLst>
              <a:ext uri="{FF2B5EF4-FFF2-40B4-BE49-F238E27FC236}">
                <a16:creationId xmlns:a16="http://schemas.microsoft.com/office/drawing/2014/main" id="{4C03CD59-2E97-4FAE-9F8E-943F09F06E71}"/>
              </a:ext>
            </a:extLst>
          </p:cNvPr>
          <p:cNvPicPr>
            <a:picLocks noChangeAspect="1"/>
          </p:cNvPicPr>
          <p:nvPr/>
        </p:nvPicPr>
        <p:blipFill>
          <a:blip r:embed="rId2"/>
          <a:stretch>
            <a:fillRect/>
          </a:stretch>
        </p:blipFill>
        <p:spPr>
          <a:xfrm>
            <a:off x="175621" y="913867"/>
            <a:ext cx="8851988" cy="5180617"/>
          </a:xfrm>
          <a:prstGeom prst="rect">
            <a:avLst/>
          </a:prstGeom>
        </p:spPr>
      </p:pic>
      <p:sp>
        <p:nvSpPr>
          <p:cNvPr id="8" name="TextBox 7">
            <a:extLst>
              <a:ext uri="{FF2B5EF4-FFF2-40B4-BE49-F238E27FC236}">
                <a16:creationId xmlns:a16="http://schemas.microsoft.com/office/drawing/2014/main" id="{ADEF2EFA-E13C-4493-97E0-BA23489A670C}"/>
              </a:ext>
            </a:extLst>
          </p:cNvPr>
          <p:cNvSpPr txBox="1"/>
          <p:nvPr/>
        </p:nvSpPr>
        <p:spPr>
          <a:xfrm>
            <a:off x="3493213" y="287676"/>
            <a:ext cx="2340000" cy="369332"/>
          </a:xfrm>
          <a:prstGeom prst="rect">
            <a:avLst/>
          </a:prstGeom>
          <a:noFill/>
        </p:spPr>
        <p:txBody>
          <a:bodyPr wrap="none" rtlCol="0">
            <a:spAutoFit/>
          </a:bodyPr>
          <a:lstStyle/>
          <a:p>
            <a:r>
              <a:rPr lang="en-US" dirty="0"/>
              <a:t>609 Eagle Rock Avenue</a:t>
            </a:r>
          </a:p>
        </p:txBody>
      </p:sp>
    </p:spTree>
    <p:extLst>
      <p:ext uri="{BB962C8B-B14F-4D97-AF65-F5344CB8AC3E}">
        <p14:creationId xmlns:p14="http://schemas.microsoft.com/office/powerpoint/2010/main" val="2206148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16391" y="1612704"/>
            <a:ext cx="7886700" cy="3263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1800" dirty="0"/>
          </a:p>
          <a:p>
            <a:endParaRPr lang="en-US" sz="2100" dirty="0"/>
          </a:p>
        </p:txBody>
      </p:sp>
      <p:sp>
        <p:nvSpPr>
          <p:cNvPr id="12" name="Content Placeholder 2"/>
          <p:cNvSpPr txBox="1">
            <a:spLocks/>
          </p:cNvSpPr>
          <p:nvPr/>
        </p:nvSpPr>
        <p:spPr>
          <a:xfrm>
            <a:off x="292012" y="3425095"/>
            <a:ext cx="3563117" cy="315959"/>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900" dirty="0"/>
          </a:p>
        </p:txBody>
      </p:sp>
      <p:sp>
        <p:nvSpPr>
          <p:cNvPr id="2" name="Slide Number Placeholder 1">
            <a:extLst>
              <a:ext uri="{FF2B5EF4-FFF2-40B4-BE49-F238E27FC236}">
                <a16:creationId xmlns:a16="http://schemas.microsoft.com/office/drawing/2014/main" id="{CA4410A9-01D8-40A0-94BF-653153BBAA88}"/>
              </a:ext>
            </a:extLst>
          </p:cNvPr>
          <p:cNvSpPr>
            <a:spLocks noGrp="1"/>
          </p:cNvSpPr>
          <p:nvPr>
            <p:ph type="sldNum" sz="quarter" idx="12"/>
          </p:nvPr>
        </p:nvSpPr>
        <p:spPr/>
        <p:txBody>
          <a:bodyPr/>
          <a:lstStyle/>
          <a:p>
            <a:fld id="{48F63A3B-78C7-47BE-AE5E-E10140E04643}" type="slidenum">
              <a:rPr lang="en-US" smtClean="0"/>
              <a:t>3</a:t>
            </a:fld>
            <a:endParaRPr lang="en-US" dirty="0"/>
          </a:p>
        </p:txBody>
      </p:sp>
      <p:pic>
        <p:nvPicPr>
          <p:cNvPr id="7" name="Picture 6" descr="A picture containing outdoor, road, sky, street&#10;&#10;Description automatically generated">
            <a:extLst>
              <a:ext uri="{FF2B5EF4-FFF2-40B4-BE49-F238E27FC236}">
                <a16:creationId xmlns:a16="http://schemas.microsoft.com/office/drawing/2014/main" id="{E5BB4FB6-1932-4CAE-9061-273DAA549C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Tree>
    <p:extLst>
      <p:ext uri="{BB962C8B-B14F-4D97-AF65-F5344CB8AC3E}">
        <p14:creationId xmlns:p14="http://schemas.microsoft.com/office/powerpoint/2010/main" val="300298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16391" y="1612704"/>
            <a:ext cx="7886700" cy="3263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1800" dirty="0"/>
          </a:p>
          <a:p>
            <a:endParaRPr lang="en-US" sz="2100" dirty="0"/>
          </a:p>
        </p:txBody>
      </p:sp>
      <p:sp>
        <p:nvSpPr>
          <p:cNvPr id="12" name="Content Placeholder 2"/>
          <p:cNvSpPr txBox="1">
            <a:spLocks/>
          </p:cNvSpPr>
          <p:nvPr/>
        </p:nvSpPr>
        <p:spPr>
          <a:xfrm>
            <a:off x="292012" y="3425095"/>
            <a:ext cx="3563117" cy="315959"/>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900" dirty="0"/>
          </a:p>
        </p:txBody>
      </p:sp>
      <p:sp>
        <p:nvSpPr>
          <p:cNvPr id="2" name="Slide Number Placeholder 1">
            <a:extLst>
              <a:ext uri="{FF2B5EF4-FFF2-40B4-BE49-F238E27FC236}">
                <a16:creationId xmlns:a16="http://schemas.microsoft.com/office/drawing/2014/main" id="{CA4410A9-01D8-40A0-94BF-653153BBAA88}"/>
              </a:ext>
            </a:extLst>
          </p:cNvPr>
          <p:cNvSpPr>
            <a:spLocks noGrp="1"/>
          </p:cNvSpPr>
          <p:nvPr>
            <p:ph type="sldNum" sz="quarter" idx="12"/>
          </p:nvPr>
        </p:nvSpPr>
        <p:spPr/>
        <p:txBody>
          <a:bodyPr/>
          <a:lstStyle/>
          <a:p>
            <a:fld id="{48F63A3B-78C7-47BE-AE5E-E10140E04643}" type="slidenum">
              <a:rPr lang="en-US" smtClean="0"/>
              <a:t>4</a:t>
            </a:fld>
            <a:endParaRPr lang="en-US" dirty="0"/>
          </a:p>
        </p:txBody>
      </p:sp>
      <p:pic>
        <p:nvPicPr>
          <p:cNvPr id="4" name="Picture 3">
            <a:extLst>
              <a:ext uri="{FF2B5EF4-FFF2-40B4-BE49-F238E27FC236}">
                <a16:creationId xmlns:a16="http://schemas.microsoft.com/office/drawing/2014/main" id="{BB7F205C-0F92-4D7B-854E-D91DD6B17B04}"/>
              </a:ext>
            </a:extLst>
          </p:cNvPr>
          <p:cNvPicPr>
            <a:picLocks noChangeAspect="1"/>
          </p:cNvPicPr>
          <p:nvPr/>
        </p:nvPicPr>
        <p:blipFill>
          <a:blip r:embed="rId2"/>
          <a:stretch>
            <a:fillRect/>
          </a:stretch>
        </p:blipFill>
        <p:spPr>
          <a:xfrm>
            <a:off x="346352" y="765975"/>
            <a:ext cx="8451295" cy="5634197"/>
          </a:xfrm>
          <a:prstGeom prst="rect">
            <a:avLst/>
          </a:prstGeom>
        </p:spPr>
      </p:pic>
    </p:spTree>
    <p:extLst>
      <p:ext uri="{BB962C8B-B14F-4D97-AF65-F5344CB8AC3E}">
        <p14:creationId xmlns:p14="http://schemas.microsoft.com/office/powerpoint/2010/main" val="4136077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116391" y="1612704"/>
            <a:ext cx="7886700" cy="32635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1800" dirty="0"/>
          </a:p>
          <a:p>
            <a:endParaRPr lang="en-US" sz="2100" dirty="0"/>
          </a:p>
        </p:txBody>
      </p:sp>
      <p:sp>
        <p:nvSpPr>
          <p:cNvPr id="9" name="Content Placeholder 2"/>
          <p:cNvSpPr txBox="1">
            <a:spLocks/>
          </p:cNvSpPr>
          <p:nvPr/>
        </p:nvSpPr>
        <p:spPr>
          <a:xfrm>
            <a:off x="2946090" y="1271095"/>
            <a:ext cx="6197910" cy="4368327"/>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725" b="1" dirty="0"/>
              <a:t>Introduction:  Joseph F. McElwee</a:t>
            </a:r>
            <a:r>
              <a:rPr lang="en-US" sz="1725" dirty="0"/>
              <a:t> – Principal, Development</a:t>
            </a:r>
          </a:p>
          <a:p>
            <a:pPr lvl="1"/>
            <a:r>
              <a:rPr lang="en-US" sz="1725" b="1" dirty="0"/>
              <a:t>Sector Focus: </a:t>
            </a:r>
            <a:r>
              <a:rPr lang="en-US" sz="1725" dirty="0"/>
              <a:t>Formed in 2003, CSH is a real estate private equity firm with an exclusive focus on seniors housing </a:t>
            </a:r>
          </a:p>
          <a:p>
            <a:pPr lvl="1"/>
            <a:r>
              <a:rPr lang="en-US" sz="1725" b="1" dirty="0"/>
              <a:t>Experienced Team:  </a:t>
            </a:r>
            <a:r>
              <a:rPr lang="en-US" sz="1725" dirty="0"/>
              <a:t>Developed 150+ communities totaling more than 12,000 units in 30 years. M</a:t>
            </a:r>
            <a:r>
              <a:rPr lang="en-US" sz="1800" dirty="0"/>
              <a:t>ore than 65 years of experience</a:t>
            </a:r>
          </a:p>
          <a:p>
            <a:pPr lvl="2"/>
            <a:r>
              <a:rPr lang="en-US" sz="1400" dirty="0"/>
              <a:t>Philadelphia based development team has been together for nearly 25 years. Jim May, Dave Ennis, and Joe McElwee</a:t>
            </a:r>
          </a:p>
          <a:p>
            <a:pPr lvl="1"/>
            <a:r>
              <a:rPr lang="en-US" sz="1725" b="1" dirty="0"/>
              <a:t>Full Spectrum Seniors Housing: </a:t>
            </a:r>
            <a:r>
              <a:rPr lang="en-US" sz="1725" dirty="0"/>
              <a:t>Active Living, Independent Living, Assisted Living, and Memory Care</a:t>
            </a:r>
          </a:p>
          <a:p>
            <a:pPr lvl="1"/>
            <a:r>
              <a:rPr lang="en-US" sz="1725" b="1" dirty="0"/>
              <a:t>Dedicated Equity: </a:t>
            </a:r>
            <a:r>
              <a:rPr lang="en-US" sz="1725" dirty="0"/>
              <a:t>Backed by two of the largest private equity funds in the United States – Bain Capital and The Carlyle Group</a:t>
            </a:r>
          </a:p>
          <a:p>
            <a:pPr marL="342900" lvl="1" indent="0">
              <a:buNone/>
            </a:pPr>
            <a:endParaRPr lang="en-US" sz="4425" b="1" dirty="0"/>
          </a:p>
          <a:p>
            <a:pPr lvl="1"/>
            <a:endParaRPr lang="en-US" sz="1800" dirty="0"/>
          </a:p>
        </p:txBody>
      </p:sp>
      <p:sp>
        <p:nvSpPr>
          <p:cNvPr id="12" name="Content Placeholder 2"/>
          <p:cNvSpPr txBox="1">
            <a:spLocks/>
          </p:cNvSpPr>
          <p:nvPr/>
        </p:nvSpPr>
        <p:spPr>
          <a:xfrm>
            <a:off x="292012" y="3425095"/>
            <a:ext cx="3563117" cy="315959"/>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900" dirty="0"/>
          </a:p>
        </p:txBody>
      </p:sp>
      <p:sp>
        <p:nvSpPr>
          <p:cNvPr id="13" name="Content Placeholder 2"/>
          <p:cNvSpPr txBox="1">
            <a:spLocks/>
          </p:cNvSpPr>
          <p:nvPr/>
        </p:nvSpPr>
        <p:spPr>
          <a:xfrm>
            <a:off x="128963" y="5365593"/>
            <a:ext cx="3563117" cy="315959"/>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r>
              <a:rPr lang="en-US" sz="1200" dirty="0"/>
              <a:t>Arbor Terrace – Fulton, MD</a:t>
            </a:r>
          </a:p>
        </p:txBody>
      </p:sp>
      <p:sp>
        <p:nvSpPr>
          <p:cNvPr id="11" name="Content Placeholder 2">
            <a:extLst>
              <a:ext uri="{FF2B5EF4-FFF2-40B4-BE49-F238E27FC236}">
                <a16:creationId xmlns:a16="http://schemas.microsoft.com/office/drawing/2014/main" id="{2EF3B354-FBE7-42D4-B404-6BAC7955D000}"/>
              </a:ext>
            </a:extLst>
          </p:cNvPr>
          <p:cNvSpPr txBox="1">
            <a:spLocks/>
          </p:cNvSpPr>
          <p:nvPr/>
        </p:nvSpPr>
        <p:spPr>
          <a:xfrm>
            <a:off x="3927552" y="548640"/>
            <a:ext cx="4145634" cy="648567"/>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r>
              <a:rPr lang="en-US" b="1" u="sng" dirty="0">
                <a:solidFill>
                  <a:srgbClr val="0070C0"/>
                </a:solidFill>
              </a:rPr>
              <a:t>Capitol Seniors Housing</a:t>
            </a:r>
          </a:p>
          <a:p>
            <a:pPr marL="342900" lvl="1" indent="0">
              <a:buNone/>
            </a:pPr>
            <a:endParaRPr lang="en-US" sz="4425" b="1" u="sng" dirty="0"/>
          </a:p>
          <a:p>
            <a:pPr lvl="1"/>
            <a:endParaRPr lang="en-US" sz="1800" u="sng" dirty="0"/>
          </a:p>
        </p:txBody>
      </p:sp>
      <p:pic>
        <p:nvPicPr>
          <p:cNvPr id="4" name="Picture 3">
            <a:extLst>
              <a:ext uri="{FF2B5EF4-FFF2-40B4-BE49-F238E27FC236}">
                <a16:creationId xmlns:a16="http://schemas.microsoft.com/office/drawing/2014/main" id="{8FE25F76-6A56-4B17-BDC9-3E360568CE1B}"/>
              </a:ext>
            </a:extLst>
          </p:cNvPr>
          <p:cNvPicPr>
            <a:picLocks noChangeAspect="1"/>
          </p:cNvPicPr>
          <p:nvPr/>
        </p:nvPicPr>
        <p:blipFill>
          <a:blip r:embed="rId2"/>
          <a:stretch>
            <a:fillRect/>
          </a:stretch>
        </p:blipFill>
        <p:spPr>
          <a:xfrm>
            <a:off x="116391" y="1472176"/>
            <a:ext cx="2829700" cy="1887383"/>
          </a:xfrm>
          <a:prstGeom prst="rect">
            <a:avLst/>
          </a:prstGeom>
        </p:spPr>
      </p:pic>
      <p:pic>
        <p:nvPicPr>
          <p:cNvPr id="5" name="Picture 4">
            <a:extLst>
              <a:ext uri="{FF2B5EF4-FFF2-40B4-BE49-F238E27FC236}">
                <a16:creationId xmlns:a16="http://schemas.microsoft.com/office/drawing/2014/main" id="{07AFA3C8-3D21-4A40-8663-475542B4C679}"/>
              </a:ext>
            </a:extLst>
          </p:cNvPr>
          <p:cNvPicPr>
            <a:picLocks noChangeAspect="1"/>
          </p:cNvPicPr>
          <p:nvPr/>
        </p:nvPicPr>
        <p:blipFill>
          <a:blip r:embed="rId3"/>
          <a:stretch>
            <a:fillRect/>
          </a:stretch>
        </p:blipFill>
        <p:spPr>
          <a:xfrm>
            <a:off x="116391" y="3405239"/>
            <a:ext cx="2829699" cy="1886466"/>
          </a:xfrm>
          <a:prstGeom prst="rect">
            <a:avLst/>
          </a:prstGeom>
        </p:spPr>
      </p:pic>
      <p:sp>
        <p:nvSpPr>
          <p:cNvPr id="2" name="Slide Number Placeholder 1">
            <a:extLst>
              <a:ext uri="{FF2B5EF4-FFF2-40B4-BE49-F238E27FC236}">
                <a16:creationId xmlns:a16="http://schemas.microsoft.com/office/drawing/2014/main" id="{CA4410A9-01D8-40A0-94BF-653153BBAA88}"/>
              </a:ext>
            </a:extLst>
          </p:cNvPr>
          <p:cNvSpPr>
            <a:spLocks noGrp="1"/>
          </p:cNvSpPr>
          <p:nvPr>
            <p:ph type="sldNum" sz="quarter" idx="12"/>
          </p:nvPr>
        </p:nvSpPr>
        <p:spPr/>
        <p:txBody>
          <a:bodyPr/>
          <a:lstStyle/>
          <a:p>
            <a:fld id="{48F63A3B-78C7-47BE-AE5E-E10140E04643}" type="slidenum">
              <a:rPr lang="en-US" smtClean="0"/>
              <a:t>5</a:t>
            </a:fld>
            <a:endParaRPr lang="en-US" dirty="0"/>
          </a:p>
        </p:txBody>
      </p:sp>
    </p:spTree>
    <p:extLst>
      <p:ext uri="{BB962C8B-B14F-4D97-AF65-F5344CB8AC3E}">
        <p14:creationId xmlns:p14="http://schemas.microsoft.com/office/powerpoint/2010/main" val="2497359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46391" y="1593663"/>
          <a:ext cx="2993416" cy="2467793"/>
        </p:xfrm>
        <a:graphic>
          <a:graphicData uri="http://schemas.openxmlformats.org/drawingml/2006/table">
            <a:tbl>
              <a:tblPr firstRow="1" bandRow="1">
                <a:tableStyleId>{74C1A8A3-306A-4EB7-A6B1-4F7E0EB9C5D6}</a:tableStyleId>
              </a:tblPr>
              <a:tblGrid>
                <a:gridCol w="193256">
                  <a:extLst>
                    <a:ext uri="{9D8B030D-6E8A-4147-A177-3AD203B41FA5}">
                      <a16:colId xmlns:a16="http://schemas.microsoft.com/office/drawing/2014/main" val="20000"/>
                    </a:ext>
                  </a:extLst>
                </a:gridCol>
                <a:gridCol w="545030">
                  <a:extLst>
                    <a:ext uri="{9D8B030D-6E8A-4147-A177-3AD203B41FA5}">
                      <a16:colId xmlns:a16="http://schemas.microsoft.com/office/drawing/2014/main" val="20001"/>
                    </a:ext>
                  </a:extLst>
                </a:gridCol>
                <a:gridCol w="269677">
                  <a:extLst>
                    <a:ext uri="{9D8B030D-6E8A-4147-A177-3AD203B41FA5}">
                      <a16:colId xmlns:a16="http://schemas.microsoft.com/office/drawing/2014/main" val="20002"/>
                    </a:ext>
                  </a:extLst>
                </a:gridCol>
                <a:gridCol w="343226">
                  <a:extLst>
                    <a:ext uri="{9D8B030D-6E8A-4147-A177-3AD203B41FA5}">
                      <a16:colId xmlns:a16="http://schemas.microsoft.com/office/drawing/2014/main" val="20003"/>
                    </a:ext>
                  </a:extLst>
                </a:gridCol>
                <a:gridCol w="408602">
                  <a:extLst>
                    <a:ext uri="{9D8B030D-6E8A-4147-A177-3AD203B41FA5}">
                      <a16:colId xmlns:a16="http://schemas.microsoft.com/office/drawing/2014/main" val="20004"/>
                    </a:ext>
                  </a:extLst>
                </a:gridCol>
                <a:gridCol w="321122">
                  <a:extLst>
                    <a:ext uri="{9D8B030D-6E8A-4147-A177-3AD203B41FA5}">
                      <a16:colId xmlns:a16="http://schemas.microsoft.com/office/drawing/2014/main" val="20005"/>
                    </a:ext>
                  </a:extLst>
                </a:gridCol>
                <a:gridCol w="912503">
                  <a:extLst>
                    <a:ext uri="{9D8B030D-6E8A-4147-A177-3AD203B41FA5}">
                      <a16:colId xmlns:a16="http://schemas.microsoft.com/office/drawing/2014/main" val="20006"/>
                    </a:ext>
                  </a:extLst>
                </a:gridCol>
              </a:tblGrid>
              <a:tr h="139500">
                <a:tc>
                  <a:txBody>
                    <a:bodyPr/>
                    <a:lstStyle/>
                    <a:p>
                      <a:pPr algn="ctr"/>
                      <a:endParaRPr lang="en-US" sz="600" dirty="0"/>
                    </a:p>
                  </a:txBody>
                  <a:tcPr marL="43207" marR="43207" marT="21603" marB="21603" anchor="ctr">
                    <a:lnB w="25400" cmpd="sng">
                      <a:noFill/>
                    </a:lnB>
                    <a:solidFill>
                      <a:srgbClr val="00144D"/>
                    </a:solidFill>
                  </a:tcPr>
                </a:tc>
                <a:tc>
                  <a:txBody>
                    <a:bodyPr/>
                    <a:lstStyle/>
                    <a:p>
                      <a:pPr algn="ctr"/>
                      <a:r>
                        <a:rPr lang="en-US" sz="600" dirty="0"/>
                        <a:t>Project</a:t>
                      </a:r>
                    </a:p>
                  </a:txBody>
                  <a:tcPr marL="43207" marR="43207" marT="21603" marB="21603" anchor="ctr">
                    <a:lnB w="25400" cmpd="sng">
                      <a:noFill/>
                    </a:lnB>
                    <a:solidFill>
                      <a:srgbClr val="00144D"/>
                    </a:solidFill>
                  </a:tcPr>
                </a:tc>
                <a:tc>
                  <a:txBody>
                    <a:bodyPr/>
                    <a:lstStyle/>
                    <a:p>
                      <a:pPr algn="ctr"/>
                      <a:r>
                        <a:rPr lang="en-US" sz="600" dirty="0"/>
                        <a:t>State</a:t>
                      </a:r>
                    </a:p>
                  </a:txBody>
                  <a:tcPr marL="43207" marR="43207" marT="21603" marB="21603" anchor="ctr">
                    <a:lnB w="25400" cmpd="sng">
                      <a:noFill/>
                    </a:lnB>
                    <a:solidFill>
                      <a:srgbClr val="00144D"/>
                    </a:solidFill>
                  </a:tcPr>
                </a:tc>
                <a:tc>
                  <a:txBody>
                    <a:bodyPr/>
                    <a:lstStyle/>
                    <a:p>
                      <a:pPr algn="ctr"/>
                      <a:r>
                        <a:rPr lang="en-US" sz="600" dirty="0"/>
                        <a:t>Acres</a:t>
                      </a:r>
                    </a:p>
                  </a:txBody>
                  <a:tcPr marL="43207" marR="43207" marT="21603" marB="21603" anchor="ctr">
                    <a:lnB w="25400" cmpd="sng">
                      <a:noFill/>
                    </a:lnB>
                    <a:solidFill>
                      <a:srgbClr val="00144D"/>
                    </a:solidFill>
                  </a:tcPr>
                </a:tc>
                <a:tc>
                  <a:txBody>
                    <a:bodyPr/>
                    <a:lstStyle/>
                    <a:p>
                      <a:pPr algn="ctr"/>
                      <a:r>
                        <a:rPr lang="en-US" sz="600" dirty="0"/>
                        <a:t>Product</a:t>
                      </a:r>
                    </a:p>
                  </a:txBody>
                  <a:tcPr marL="43207" marR="43207" marT="21603" marB="21603" anchor="ctr">
                    <a:lnB w="25400" cmpd="sng">
                      <a:noFill/>
                    </a:lnB>
                    <a:solidFill>
                      <a:srgbClr val="00144D"/>
                    </a:solidFill>
                  </a:tcPr>
                </a:tc>
                <a:tc>
                  <a:txBody>
                    <a:bodyPr/>
                    <a:lstStyle/>
                    <a:p>
                      <a:pPr algn="ctr"/>
                      <a:r>
                        <a:rPr lang="en-US" sz="600" dirty="0"/>
                        <a:t>Units</a:t>
                      </a:r>
                    </a:p>
                  </a:txBody>
                  <a:tcPr marL="43207" marR="43207" marT="21603" marB="21603" anchor="ctr">
                    <a:lnB w="25400" cmpd="sng">
                      <a:noFill/>
                    </a:lnB>
                    <a:solidFill>
                      <a:srgbClr val="00144D"/>
                    </a:solidFill>
                  </a:tcPr>
                </a:tc>
                <a:tc>
                  <a:txBody>
                    <a:bodyPr/>
                    <a:lstStyle/>
                    <a:p>
                      <a:pPr algn="ctr"/>
                      <a:r>
                        <a:rPr lang="en-US" sz="600" dirty="0"/>
                        <a:t>Lender</a:t>
                      </a:r>
                    </a:p>
                  </a:txBody>
                  <a:tcPr marL="43207" marR="43207" marT="21603" marB="21603" anchor="ctr">
                    <a:lnB w="25400" cmpd="sng">
                      <a:noFill/>
                    </a:lnB>
                    <a:solidFill>
                      <a:srgbClr val="00144D"/>
                    </a:solidFill>
                  </a:tcPr>
                </a:tc>
                <a:extLst>
                  <a:ext uri="{0D108BD9-81ED-4DB2-BD59-A6C34878D82A}">
                    <a16:rowId xmlns:a16="http://schemas.microsoft.com/office/drawing/2014/main" val="10000"/>
                  </a:ext>
                </a:extLst>
              </a:tr>
              <a:tr h="139500">
                <a:tc>
                  <a:txBody>
                    <a:bodyPr/>
                    <a:lstStyle/>
                    <a:p>
                      <a:pPr algn="ctr"/>
                      <a:r>
                        <a:rPr lang="en-US" sz="600" dirty="0"/>
                        <a:t>1</a:t>
                      </a:r>
                    </a:p>
                  </a:txBody>
                  <a:tcPr marL="43207" marR="43207" marT="21603" marB="21603" anchor="ctr">
                    <a:lnT w="25400" cmpd="sng">
                      <a:noFill/>
                    </a:lnT>
                  </a:tcPr>
                </a:tc>
                <a:tc>
                  <a:txBody>
                    <a:bodyPr/>
                    <a:lstStyle/>
                    <a:p>
                      <a:r>
                        <a:rPr lang="en-US" sz="600" dirty="0"/>
                        <a:t>Torrance</a:t>
                      </a:r>
                    </a:p>
                  </a:txBody>
                  <a:tcPr marL="43207" marR="43207" marT="21603" marB="21603" anchor="ctr">
                    <a:lnT w="25400" cmpd="sng">
                      <a:noFill/>
                    </a:lnT>
                  </a:tcPr>
                </a:tc>
                <a:tc>
                  <a:txBody>
                    <a:bodyPr/>
                    <a:lstStyle/>
                    <a:p>
                      <a:r>
                        <a:rPr lang="en-US" sz="600" dirty="0"/>
                        <a:t>CA</a:t>
                      </a:r>
                    </a:p>
                  </a:txBody>
                  <a:tcPr marL="43207" marR="43207" marT="21603" marB="21603" anchor="ctr">
                    <a:lnT w="25400" cmpd="sng">
                      <a:noFill/>
                    </a:lnT>
                  </a:tcPr>
                </a:tc>
                <a:tc>
                  <a:txBody>
                    <a:bodyPr/>
                    <a:lstStyle/>
                    <a:p>
                      <a:r>
                        <a:rPr lang="en-US" sz="600" dirty="0"/>
                        <a:t>3.13</a:t>
                      </a:r>
                    </a:p>
                  </a:txBody>
                  <a:tcPr marL="43207" marR="43207" marT="21603" marB="21603" anchor="ctr">
                    <a:lnT w="25400" cmpd="sng">
                      <a:noFill/>
                    </a:lnT>
                  </a:tcPr>
                </a:tc>
                <a:tc>
                  <a:txBody>
                    <a:bodyPr/>
                    <a:lstStyle/>
                    <a:p>
                      <a:r>
                        <a:rPr lang="en-US" sz="600" dirty="0"/>
                        <a:t>AL / MC</a:t>
                      </a:r>
                    </a:p>
                  </a:txBody>
                  <a:tcPr marL="43207" marR="43207" marT="21603" marB="21603" anchor="ctr">
                    <a:lnT w="25400" cmpd="sng">
                      <a:noFill/>
                    </a:lnT>
                  </a:tcPr>
                </a:tc>
                <a:tc>
                  <a:txBody>
                    <a:bodyPr/>
                    <a:lstStyle/>
                    <a:p>
                      <a:r>
                        <a:rPr lang="en-US" sz="600" dirty="0"/>
                        <a:t>109</a:t>
                      </a:r>
                    </a:p>
                  </a:txBody>
                  <a:tcPr marL="43207" marR="43207" marT="21603" marB="21603" anchor="ctr">
                    <a:lnT w="25400" cmpd="sng">
                      <a:noFill/>
                    </a:lnT>
                  </a:tcPr>
                </a:tc>
                <a:tc>
                  <a:txBody>
                    <a:bodyPr/>
                    <a:lstStyle/>
                    <a:p>
                      <a:r>
                        <a:rPr lang="en-US" sz="600" dirty="0"/>
                        <a:t>Texas</a:t>
                      </a:r>
                      <a:r>
                        <a:rPr lang="en-US" sz="600" baseline="0" dirty="0"/>
                        <a:t> Capital</a:t>
                      </a:r>
                      <a:endParaRPr lang="en-US" sz="600" dirty="0"/>
                    </a:p>
                  </a:txBody>
                  <a:tcPr marL="43207" marR="43207" marT="21603" marB="21603" anchor="ctr">
                    <a:lnT w="25400" cmpd="sng">
                      <a:noFill/>
                    </a:lnT>
                  </a:tcPr>
                </a:tc>
                <a:extLst>
                  <a:ext uri="{0D108BD9-81ED-4DB2-BD59-A6C34878D82A}">
                    <a16:rowId xmlns:a16="http://schemas.microsoft.com/office/drawing/2014/main" val="10001"/>
                  </a:ext>
                </a:extLst>
              </a:tr>
              <a:tr h="139500">
                <a:tc>
                  <a:txBody>
                    <a:bodyPr/>
                    <a:lstStyle/>
                    <a:p>
                      <a:pPr algn="ctr"/>
                      <a:r>
                        <a:rPr lang="en-US" sz="600" dirty="0"/>
                        <a:t>2</a:t>
                      </a:r>
                    </a:p>
                  </a:txBody>
                  <a:tcPr marL="43207" marR="43207" marT="21603" marB="21603" anchor="ctr"/>
                </a:tc>
                <a:tc>
                  <a:txBody>
                    <a:bodyPr/>
                    <a:lstStyle/>
                    <a:p>
                      <a:r>
                        <a:rPr lang="en-US" sz="600" dirty="0"/>
                        <a:t>Marlboro </a:t>
                      </a:r>
                    </a:p>
                  </a:txBody>
                  <a:tcPr marL="43207" marR="43207" marT="21603" marB="21603" anchor="ctr"/>
                </a:tc>
                <a:tc>
                  <a:txBody>
                    <a:bodyPr/>
                    <a:lstStyle/>
                    <a:p>
                      <a:r>
                        <a:rPr lang="en-US" sz="600" dirty="0"/>
                        <a:t>NJ</a:t>
                      </a:r>
                    </a:p>
                  </a:txBody>
                  <a:tcPr marL="43207" marR="43207" marT="21603" marB="21603" anchor="ctr"/>
                </a:tc>
                <a:tc>
                  <a:txBody>
                    <a:bodyPr/>
                    <a:lstStyle/>
                    <a:p>
                      <a:r>
                        <a:rPr lang="en-US" sz="600" dirty="0"/>
                        <a:t>6.5</a:t>
                      </a:r>
                    </a:p>
                  </a:txBody>
                  <a:tcPr marL="43207" marR="43207" marT="21603" marB="21603" anchor="ctr"/>
                </a:tc>
                <a:tc>
                  <a:txBody>
                    <a:bodyPr/>
                    <a:lstStyle/>
                    <a:p>
                      <a:r>
                        <a:rPr lang="en-US" sz="600" dirty="0"/>
                        <a:t>AL /MC </a:t>
                      </a:r>
                    </a:p>
                  </a:txBody>
                  <a:tcPr marL="43207" marR="43207" marT="21603" marB="21603" anchor="ctr"/>
                </a:tc>
                <a:tc>
                  <a:txBody>
                    <a:bodyPr/>
                    <a:lstStyle/>
                    <a:p>
                      <a:r>
                        <a:rPr lang="en-US" sz="600" dirty="0"/>
                        <a:t>79</a:t>
                      </a:r>
                    </a:p>
                  </a:txBody>
                  <a:tcPr marL="43207" marR="43207" marT="21603" marB="21603" anchor="ctr"/>
                </a:tc>
                <a:tc>
                  <a:txBody>
                    <a:bodyPr/>
                    <a:lstStyle/>
                    <a:p>
                      <a:r>
                        <a:rPr lang="en-US" sz="600" dirty="0"/>
                        <a:t>Key Bank</a:t>
                      </a:r>
                    </a:p>
                  </a:txBody>
                  <a:tcPr marL="43207" marR="43207" marT="21603" marB="21603" anchor="ctr"/>
                </a:tc>
                <a:extLst>
                  <a:ext uri="{0D108BD9-81ED-4DB2-BD59-A6C34878D82A}">
                    <a16:rowId xmlns:a16="http://schemas.microsoft.com/office/drawing/2014/main" val="10002"/>
                  </a:ext>
                </a:extLst>
              </a:tr>
              <a:tr h="139500">
                <a:tc>
                  <a:txBody>
                    <a:bodyPr/>
                    <a:lstStyle/>
                    <a:p>
                      <a:pPr algn="ctr"/>
                      <a:r>
                        <a:rPr lang="en-US" sz="600" dirty="0"/>
                        <a:t>3</a:t>
                      </a:r>
                    </a:p>
                  </a:txBody>
                  <a:tcPr marL="43207" marR="43207" marT="21603" marB="21603" anchor="ctr"/>
                </a:tc>
                <a:tc>
                  <a:txBody>
                    <a:bodyPr/>
                    <a:lstStyle/>
                    <a:p>
                      <a:r>
                        <a:rPr lang="en-US" sz="600" dirty="0"/>
                        <a:t>Fairfax</a:t>
                      </a:r>
                    </a:p>
                  </a:txBody>
                  <a:tcPr marL="43207" marR="43207" marT="21603" marB="21603" anchor="ctr"/>
                </a:tc>
                <a:tc>
                  <a:txBody>
                    <a:bodyPr/>
                    <a:lstStyle/>
                    <a:p>
                      <a:r>
                        <a:rPr lang="en-US" sz="600" dirty="0"/>
                        <a:t>VA</a:t>
                      </a:r>
                    </a:p>
                  </a:txBody>
                  <a:tcPr marL="43207" marR="43207" marT="21603" marB="21603" anchor="ctr"/>
                </a:tc>
                <a:tc>
                  <a:txBody>
                    <a:bodyPr/>
                    <a:lstStyle/>
                    <a:p>
                      <a:r>
                        <a:rPr lang="en-US" sz="600" dirty="0"/>
                        <a:t>5.6</a:t>
                      </a:r>
                    </a:p>
                  </a:txBody>
                  <a:tcPr marL="43207" marR="43207" marT="21603" marB="21603" anchor="ctr"/>
                </a:tc>
                <a:tc>
                  <a:txBody>
                    <a:bodyPr/>
                    <a:lstStyle/>
                    <a:p>
                      <a:r>
                        <a:rPr lang="en-US" sz="600" dirty="0"/>
                        <a:t>MC</a:t>
                      </a:r>
                    </a:p>
                  </a:txBody>
                  <a:tcPr marL="43207" marR="43207" marT="21603" marB="21603" anchor="ctr"/>
                </a:tc>
                <a:tc>
                  <a:txBody>
                    <a:bodyPr/>
                    <a:lstStyle/>
                    <a:p>
                      <a:r>
                        <a:rPr lang="en-US" sz="600" dirty="0"/>
                        <a:t>48</a:t>
                      </a:r>
                    </a:p>
                  </a:txBody>
                  <a:tcPr marL="43207" marR="43207" marT="21603" marB="21603" anchor="ctr"/>
                </a:tc>
                <a:tc>
                  <a:txBody>
                    <a:bodyPr/>
                    <a:lstStyle/>
                    <a:p>
                      <a:r>
                        <a:rPr lang="en-US" sz="600" dirty="0"/>
                        <a:t>United</a:t>
                      </a:r>
                      <a:r>
                        <a:rPr lang="en-US" sz="600" baseline="0" dirty="0"/>
                        <a:t> Bank</a:t>
                      </a:r>
                      <a:endParaRPr lang="en-US" sz="600" dirty="0"/>
                    </a:p>
                  </a:txBody>
                  <a:tcPr marL="43207" marR="43207" marT="21603" marB="21603" anchor="ctr"/>
                </a:tc>
                <a:extLst>
                  <a:ext uri="{0D108BD9-81ED-4DB2-BD59-A6C34878D82A}">
                    <a16:rowId xmlns:a16="http://schemas.microsoft.com/office/drawing/2014/main" val="10003"/>
                  </a:ext>
                </a:extLst>
              </a:tr>
              <a:tr h="139500">
                <a:tc>
                  <a:txBody>
                    <a:bodyPr/>
                    <a:lstStyle/>
                    <a:p>
                      <a:pPr algn="ctr"/>
                      <a:r>
                        <a:rPr lang="en-US" sz="600" dirty="0"/>
                        <a:t>4</a:t>
                      </a:r>
                    </a:p>
                  </a:txBody>
                  <a:tcPr marL="43207" marR="43207" marT="21603" marB="21603" anchor="ctr"/>
                </a:tc>
                <a:tc>
                  <a:txBody>
                    <a:bodyPr/>
                    <a:lstStyle/>
                    <a:p>
                      <a:r>
                        <a:rPr lang="en-US" sz="600" dirty="0"/>
                        <a:t>Morris</a:t>
                      </a:r>
                      <a:r>
                        <a:rPr lang="en-US" sz="600" baseline="0" dirty="0"/>
                        <a:t> Plains</a:t>
                      </a:r>
                      <a:endParaRPr lang="en-US" sz="600" dirty="0"/>
                    </a:p>
                  </a:txBody>
                  <a:tcPr marL="43207" marR="43207" marT="21603" marB="21603" anchor="ctr"/>
                </a:tc>
                <a:tc>
                  <a:txBody>
                    <a:bodyPr/>
                    <a:lstStyle/>
                    <a:p>
                      <a:r>
                        <a:rPr lang="en-US" sz="600" dirty="0"/>
                        <a:t>NJ</a:t>
                      </a:r>
                    </a:p>
                  </a:txBody>
                  <a:tcPr marL="43207" marR="43207" marT="21603" marB="21603" anchor="ctr"/>
                </a:tc>
                <a:tc>
                  <a:txBody>
                    <a:bodyPr/>
                    <a:lstStyle/>
                    <a:p>
                      <a:r>
                        <a:rPr lang="en-US" sz="600" dirty="0"/>
                        <a:t>3.1</a:t>
                      </a:r>
                    </a:p>
                  </a:txBody>
                  <a:tcPr marL="43207" marR="43207" marT="21603" marB="21603" anchor="ctr"/>
                </a:tc>
                <a:tc>
                  <a:txBody>
                    <a:bodyPr/>
                    <a:lstStyle/>
                    <a:p>
                      <a:r>
                        <a:rPr lang="en-US" sz="600" dirty="0"/>
                        <a:t>AL / MC</a:t>
                      </a:r>
                    </a:p>
                  </a:txBody>
                  <a:tcPr marL="43207" marR="43207" marT="21603" marB="21603" anchor="ctr"/>
                </a:tc>
                <a:tc>
                  <a:txBody>
                    <a:bodyPr/>
                    <a:lstStyle/>
                    <a:p>
                      <a:r>
                        <a:rPr lang="en-US" sz="600" dirty="0"/>
                        <a:t>82</a:t>
                      </a:r>
                    </a:p>
                  </a:txBody>
                  <a:tcPr marL="43207" marR="43207" marT="21603" marB="21603" anchor="ctr"/>
                </a:tc>
                <a:tc>
                  <a:txBody>
                    <a:bodyPr/>
                    <a:lstStyle/>
                    <a:p>
                      <a:r>
                        <a:rPr lang="en-US" sz="600" dirty="0"/>
                        <a:t>Wells Fargo</a:t>
                      </a:r>
                    </a:p>
                  </a:txBody>
                  <a:tcPr marL="43207" marR="43207" marT="21603" marB="21603" anchor="ctr"/>
                </a:tc>
                <a:extLst>
                  <a:ext uri="{0D108BD9-81ED-4DB2-BD59-A6C34878D82A}">
                    <a16:rowId xmlns:a16="http://schemas.microsoft.com/office/drawing/2014/main" val="10004"/>
                  </a:ext>
                </a:extLst>
              </a:tr>
              <a:tr h="139500">
                <a:tc>
                  <a:txBody>
                    <a:bodyPr/>
                    <a:lstStyle/>
                    <a:p>
                      <a:pPr algn="ctr"/>
                      <a:r>
                        <a:rPr lang="en-US" sz="600" dirty="0"/>
                        <a:t>5</a:t>
                      </a:r>
                    </a:p>
                  </a:txBody>
                  <a:tcPr marL="43207" marR="43207" marT="21603" marB="21603" anchor="ctr"/>
                </a:tc>
                <a:tc>
                  <a:txBody>
                    <a:bodyPr/>
                    <a:lstStyle/>
                    <a:p>
                      <a:r>
                        <a:rPr lang="en-US" sz="600" dirty="0"/>
                        <a:t>Naperville</a:t>
                      </a:r>
                      <a:r>
                        <a:rPr lang="en-US" sz="600" baseline="0" dirty="0"/>
                        <a:t> </a:t>
                      </a:r>
                      <a:endParaRPr lang="en-US" sz="600" dirty="0"/>
                    </a:p>
                  </a:txBody>
                  <a:tcPr marL="43207" marR="43207" marT="21603" marB="21603" anchor="ctr"/>
                </a:tc>
                <a:tc>
                  <a:txBody>
                    <a:bodyPr/>
                    <a:lstStyle/>
                    <a:p>
                      <a:r>
                        <a:rPr lang="en-US" sz="600" dirty="0"/>
                        <a:t>IL</a:t>
                      </a:r>
                    </a:p>
                  </a:txBody>
                  <a:tcPr marL="43207" marR="43207" marT="21603" marB="21603" anchor="ctr"/>
                </a:tc>
                <a:tc>
                  <a:txBody>
                    <a:bodyPr/>
                    <a:lstStyle/>
                    <a:p>
                      <a:r>
                        <a:rPr lang="en-US" sz="600" dirty="0"/>
                        <a:t>7.11</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95</a:t>
                      </a:r>
                    </a:p>
                  </a:txBody>
                  <a:tcPr marL="43207" marR="43207" marT="21603" marB="21603" anchor="ctr"/>
                </a:tc>
                <a:tc>
                  <a:txBody>
                    <a:bodyPr/>
                    <a:lstStyle/>
                    <a:p>
                      <a:r>
                        <a:rPr lang="en-US" sz="600" dirty="0"/>
                        <a:t>United Community Bank</a:t>
                      </a:r>
                    </a:p>
                  </a:txBody>
                  <a:tcPr marL="43207" marR="43207" marT="21603" marB="21603" anchor="ctr"/>
                </a:tc>
                <a:extLst>
                  <a:ext uri="{0D108BD9-81ED-4DB2-BD59-A6C34878D82A}">
                    <a16:rowId xmlns:a16="http://schemas.microsoft.com/office/drawing/2014/main" val="10005"/>
                  </a:ext>
                </a:extLst>
              </a:tr>
              <a:tr h="139500">
                <a:tc>
                  <a:txBody>
                    <a:bodyPr/>
                    <a:lstStyle/>
                    <a:p>
                      <a:pPr algn="ctr"/>
                      <a:r>
                        <a:rPr lang="en-US" sz="600" dirty="0"/>
                        <a:t>6</a:t>
                      </a:r>
                    </a:p>
                  </a:txBody>
                  <a:tcPr marL="43207" marR="43207" marT="21603" marB="21603" anchor="ctr"/>
                </a:tc>
                <a:tc>
                  <a:txBody>
                    <a:bodyPr/>
                    <a:lstStyle/>
                    <a:p>
                      <a:r>
                        <a:rPr lang="en-US" sz="600" dirty="0"/>
                        <a:t>Norwood</a:t>
                      </a:r>
                    </a:p>
                  </a:txBody>
                  <a:tcPr marL="43207" marR="43207" marT="21603" marB="21603" anchor="ctr"/>
                </a:tc>
                <a:tc>
                  <a:txBody>
                    <a:bodyPr/>
                    <a:lstStyle/>
                    <a:p>
                      <a:r>
                        <a:rPr lang="en-US" sz="600" dirty="0"/>
                        <a:t>NJ</a:t>
                      </a:r>
                    </a:p>
                  </a:txBody>
                  <a:tcPr marL="43207" marR="43207" marT="21603" marB="21603" anchor="ctr"/>
                </a:tc>
                <a:tc>
                  <a:txBody>
                    <a:bodyPr/>
                    <a:lstStyle/>
                    <a:p>
                      <a:r>
                        <a:rPr lang="en-US" sz="600" dirty="0"/>
                        <a:t>3.4</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83</a:t>
                      </a:r>
                    </a:p>
                  </a:txBody>
                  <a:tcPr marL="43207" marR="43207" marT="21603" marB="21603" anchor="ctr"/>
                </a:tc>
                <a:tc>
                  <a:txBody>
                    <a:bodyPr/>
                    <a:lstStyle/>
                    <a:p>
                      <a:r>
                        <a:rPr lang="en-US" sz="600" dirty="0"/>
                        <a:t>Wells Fargo</a:t>
                      </a:r>
                    </a:p>
                  </a:txBody>
                  <a:tcPr marL="43207" marR="43207" marT="21603" marB="21603" anchor="ctr"/>
                </a:tc>
                <a:extLst>
                  <a:ext uri="{0D108BD9-81ED-4DB2-BD59-A6C34878D82A}">
                    <a16:rowId xmlns:a16="http://schemas.microsoft.com/office/drawing/2014/main" val="10006"/>
                  </a:ext>
                </a:extLst>
              </a:tr>
              <a:tr h="139500">
                <a:tc>
                  <a:txBody>
                    <a:bodyPr/>
                    <a:lstStyle/>
                    <a:p>
                      <a:pPr algn="ctr"/>
                      <a:r>
                        <a:rPr lang="en-US" sz="600" dirty="0"/>
                        <a:t>7</a:t>
                      </a:r>
                    </a:p>
                  </a:txBody>
                  <a:tcPr marL="43207" marR="43207" marT="21603" marB="21603" anchor="ctr"/>
                </a:tc>
                <a:tc>
                  <a:txBody>
                    <a:bodyPr/>
                    <a:lstStyle/>
                    <a:p>
                      <a:r>
                        <a:rPr lang="en-US" sz="600" dirty="0"/>
                        <a:t>Mountainside</a:t>
                      </a:r>
                    </a:p>
                  </a:txBody>
                  <a:tcPr marL="43207" marR="43207" marT="21603" marB="21603" anchor="ctr"/>
                </a:tc>
                <a:tc>
                  <a:txBody>
                    <a:bodyPr/>
                    <a:lstStyle/>
                    <a:p>
                      <a:r>
                        <a:rPr lang="en-US" sz="600" dirty="0"/>
                        <a:t>NJ</a:t>
                      </a:r>
                    </a:p>
                  </a:txBody>
                  <a:tcPr marL="43207" marR="43207" marT="21603" marB="21603" anchor="ctr"/>
                </a:tc>
                <a:tc>
                  <a:txBody>
                    <a:bodyPr/>
                    <a:lstStyle/>
                    <a:p>
                      <a:r>
                        <a:rPr lang="en-US" sz="600" dirty="0"/>
                        <a:t>1.8</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79</a:t>
                      </a:r>
                    </a:p>
                  </a:txBody>
                  <a:tcPr marL="43207" marR="43207" marT="21603" marB="21603" anchor="ctr"/>
                </a:tc>
                <a:tc>
                  <a:txBody>
                    <a:bodyPr/>
                    <a:lstStyle/>
                    <a:p>
                      <a:r>
                        <a:rPr lang="en-US" sz="600" dirty="0"/>
                        <a:t>Wells Fargo</a:t>
                      </a:r>
                    </a:p>
                  </a:txBody>
                  <a:tcPr marL="43207" marR="43207" marT="21603" marB="21603" anchor="ctr"/>
                </a:tc>
                <a:extLst>
                  <a:ext uri="{0D108BD9-81ED-4DB2-BD59-A6C34878D82A}">
                    <a16:rowId xmlns:a16="http://schemas.microsoft.com/office/drawing/2014/main" val="10007"/>
                  </a:ext>
                </a:extLst>
              </a:tr>
              <a:tr h="139500">
                <a:tc>
                  <a:txBody>
                    <a:bodyPr/>
                    <a:lstStyle/>
                    <a:p>
                      <a:pPr algn="ctr"/>
                      <a:r>
                        <a:rPr lang="en-US" sz="600" dirty="0"/>
                        <a:t>8</a:t>
                      </a:r>
                    </a:p>
                  </a:txBody>
                  <a:tcPr marL="43207" marR="43207" marT="21603" marB="21603" anchor="ctr"/>
                </a:tc>
                <a:tc>
                  <a:txBody>
                    <a:bodyPr/>
                    <a:lstStyle/>
                    <a:p>
                      <a:r>
                        <a:rPr lang="en-US" sz="600" dirty="0"/>
                        <a:t>Shrewsbury</a:t>
                      </a:r>
                    </a:p>
                  </a:txBody>
                  <a:tcPr marL="43207" marR="43207" marT="21603" marB="21603" anchor="ctr"/>
                </a:tc>
                <a:tc>
                  <a:txBody>
                    <a:bodyPr/>
                    <a:lstStyle/>
                    <a:p>
                      <a:r>
                        <a:rPr lang="en-US" sz="600" dirty="0"/>
                        <a:t>NJ</a:t>
                      </a:r>
                    </a:p>
                  </a:txBody>
                  <a:tcPr marL="43207" marR="43207" marT="21603" marB="21603" anchor="ctr"/>
                </a:tc>
                <a:tc>
                  <a:txBody>
                    <a:bodyPr/>
                    <a:lstStyle/>
                    <a:p>
                      <a:r>
                        <a:rPr lang="en-US" sz="600" dirty="0"/>
                        <a:t>4.0</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85</a:t>
                      </a:r>
                    </a:p>
                  </a:txBody>
                  <a:tcPr marL="43207" marR="43207" marT="21603" marB="21603" anchor="ctr"/>
                </a:tc>
                <a:tc>
                  <a:txBody>
                    <a:bodyPr/>
                    <a:lstStyle/>
                    <a:p>
                      <a:r>
                        <a:rPr lang="en-US" sz="600" dirty="0"/>
                        <a:t>M&amp;T</a:t>
                      </a:r>
                    </a:p>
                  </a:txBody>
                  <a:tcPr marL="43207" marR="43207" marT="21603" marB="21603" anchor="ctr"/>
                </a:tc>
                <a:extLst>
                  <a:ext uri="{0D108BD9-81ED-4DB2-BD59-A6C34878D82A}">
                    <a16:rowId xmlns:a16="http://schemas.microsoft.com/office/drawing/2014/main" val="10008"/>
                  </a:ext>
                </a:extLst>
              </a:tr>
              <a:tr h="139500">
                <a:tc>
                  <a:txBody>
                    <a:bodyPr/>
                    <a:lstStyle/>
                    <a:p>
                      <a:pPr algn="ctr"/>
                      <a:r>
                        <a:rPr lang="en-US" sz="600" dirty="0"/>
                        <a:t>9</a:t>
                      </a:r>
                    </a:p>
                  </a:txBody>
                  <a:tcPr marL="43207" marR="43207" marT="21603" marB="21603" anchor="ctr"/>
                </a:tc>
                <a:tc>
                  <a:txBody>
                    <a:bodyPr/>
                    <a:lstStyle/>
                    <a:p>
                      <a:r>
                        <a:rPr lang="en-US" sz="600" dirty="0"/>
                        <a:t>Mount Laurel</a:t>
                      </a:r>
                    </a:p>
                  </a:txBody>
                  <a:tcPr marL="43207" marR="43207" marT="21603" marB="21603" anchor="ctr"/>
                </a:tc>
                <a:tc>
                  <a:txBody>
                    <a:bodyPr/>
                    <a:lstStyle/>
                    <a:p>
                      <a:r>
                        <a:rPr lang="en-US" sz="600" dirty="0"/>
                        <a:t>NJ</a:t>
                      </a:r>
                    </a:p>
                  </a:txBody>
                  <a:tcPr marL="43207" marR="43207" marT="21603" marB="21603" anchor="ctr"/>
                </a:tc>
                <a:tc>
                  <a:txBody>
                    <a:bodyPr/>
                    <a:lstStyle/>
                    <a:p>
                      <a:r>
                        <a:rPr lang="en-US" sz="600" dirty="0"/>
                        <a:t>6.0</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88</a:t>
                      </a:r>
                    </a:p>
                  </a:txBody>
                  <a:tcPr marL="43207" marR="43207" marT="21603" marB="21603" anchor="ctr"/>
                </a:tc>
                <a:tc>
                  <a:txBody>
                    <a:bodyPr/>
                    <a:lstStyle/>
                    <a:p>
                      <a:r>
                        <a:rPr lang="en-US" sz="600" dirty="0"/>
                        <a:t>Lakeland Bank</a:t>
                      </a:r>
                    </a:p>
                  </a:txBody>
                  <a:tcPr marL="43207" marR="43207" marT="21603" marB="21603" anchor="ctr"/>
                </a:tc>
                <a:extLst>
                  <a:ext uri="{0D108BD9-81ED-4DB2-BD59-A6C34878D82A}">
                    <a16:rowId xmlns:a16="http://schemas.microsoft.com/office/drawing/2014/main" val="10009"/>
                  </a:ext>
                </a:extLst>
              </a:tr>
              <a:tr h="139500">
                <a:tc>
                  <a:txBody>
                    <a:bodyPr/>
                    <a:lstStyle/>
                    <a:p>
                      <a:pPr algn="ctr"/>
                      <a:r>
                        <a:rPr lang="en-US" sz="600" dirty="0"/>
                        <a:t>10</a:t>
                      </a:r>
                    </a:p>
                  </a:txBody>
                  <a:tcPr marL="43207" marR="43207" marT="21603" marB="21603" anchor="ctr"/>
                </a:tc>
                <a:tc>
                  <a:txBody>
                    <a:bodyPr/>
                    <a:lstStyle/>
                    <a:p>
                      <a:r>
                        <a:rPr lang="en-US" sz="600" dirty="0"/>
                        <a:t>Glenview</a:t>
                      </a:r>
                    </a:p>
                  </a:txBody>
                  <a:tcPr marL="43207" marR="43207" marT="21603" marB="21603" anchor="ctr"/>
                </a:tc>
                <a:tc>
                  <a:txBody>
                    <a:bodyPr/>
                    <a:lstStyle/>
                    <a:p>
                      <a:r>
                        <a:rPr lang="en-US" sz="600" dirty="0"/>
                        <a:t>IL</a:t>
                      </a:r>
                    </a:p>
                  </a:txBody>
                  <a:tcPr marL="43207" marR="43207" marT="21603" marB="21603" anchor="ctr"/>
                </a:tc>
                <a:tc>
                  <a:txBody>
                    <a:bodyPr/>
                    <a:lstStyle/>
                    <a:p>
                      <a:r>
                        <a:rPr lang="en-US" sz="600" dirty="0"/>
                        <a:t>4.0</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83</a:t>
                      </a:r>
                    </a:p>
                  </a:txBody>
                  <a:tcPr marL="43207" marR="43207" marT="21603" marB="21603" anchor="ctr"/>
                </a:tc>
                <a:tc>
                  <a:txBody>
                    <a:bodyPr/>
                    <a:lstStyle/>
                    <a:p>
                      <a:r>
                        <a:rPr lang="en-US" sz="600" dirty="0"/>
                        <a:t>Wintrust</a:t>
                      </a:r>
                    </a:p>
                  </a:txBody>
                  <a:tcPr marL="43207" marR="43207" marT="21603" marB="21603" anchor="ctr"/>
                </a:tc>
                <a:extLst>
                  <a:ext uri="{0D108BD9-81ED-4DB2-BD59-A6C34878D82A}">
                    <a16:rowId xmlns:a16="http://schemas.microsoft.com/office/drawing/2014/main" val="10010"/>
                  </a:ext>
                </a:extLst>
              </a:tr>
              <a:tr h="139500">
                <a:tc>
                  <a:txBody>
                    <a:bodyPr/>
                    <a:lstStyle/>
                    <a:p>
                      <a:pPr algn="ctr"/>
                      <a:r>
                        <a:rPr lang="en-US" sz="600" dirty="0"/>
                        <a:t>11</a:t>
                      </a:r>
                    </a:p>
                  </a:txBody>
                  <a:tcPr marL="43207" marR="43207" marT="21603" marB="21603" anchor="ctr"/>
                </a:tc>
                <a:tc>
                  <a:txBody>
                    <a:bodyPr/>
                    <a:lstStyle/>
                    <a:p>
                      <a:r>
                        <a:rPr lang="en-US" sz="600" dirty="0"/>
                        <a:t>Andover</a:t>
                      </a:r>
                    </a:p>
                  </a:txBody>
                  <a:tcPr marL="43207" marR="43207" marT="21603" marB="21603" anchor="ctr"/>
                </a:tc>
                <a:tc>
                  <a:txBody>
                    <a:bodyPr/>
                    <a:lstStyle/>
                    <a:p>
                      <a:r>
                        <a:rPr lang="en-US" sz="600" dirty="0"/>
                        <a:t>MA</a:t>
                      </a:r>
                    </a:p>
                  </a:txBody>
                  <a:tcPr marL="43207" marR="43207" marT="21603" marB="21603" anchor="ctr"/>
                </a:tc>
                <a:tc>
                  <a:txBody>
                    <a:bodyPr/>
                    <a:lstStyle/>
                    <a:p>
                      <a:r>
                        <a:rPr lang="en-US" sz="600" dirty="0"/>
                        <a:t>10.31</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96</a:t>
                      </a:r>
                    </a:p>
                  </a:txBody>
                  <a:tcPr marL="43207" marR="43207" marT="21603" marB="21603" anchor="ctr"/>
                </a:tc>
                <a:tc>
                  <a:txBody>
                    <a:bodyPr/>
                    <a:lstStyle/>
                    <a:p>
                      <a:r>
                        <a:rPr lang="en-US" sz="600" dirty="0"/>
                        <a:t>Wells</a:t>
                      </a:r>
                      <a:r>
                        <a:rPr lang="en-US" sz="600" baseline="0" dirty="0"/>
                        <a:t> Fargo</a:t>
                      </a:r>
                      <a:endParaRPr lang="en-US" sz="600" dirty="0"/>
                    </a:p>
                  </a:txBody>
                  <a:tcPr marL="43207" marR="43207" marT="21603" marB="21603" anchor="ctr"/>
                </a:tc>
                <a:extLst>
                  <a:ext uri="{0D108BD9-81ED-4DB2-BD59-A6C34878D82A}">
                    <a16:rowId xmlns:a16="http://schemas.microsoft.com/office/drawing/2014/main" val="10011"/>
                  </a:ext>
                </a:extLst>
              </a:tr>
              <a:tr h="139500">
                <a:tc>
                  <a:txBody>
                    <a:bodyPr/>
                    <a:lstStyle/>
                    <a:p>
                      <a:pPr algn="ctr"/>
                      <a:r>
                        <a:rPr lang="en-US" sz="600" dirty="0"/>
                        <a:t>12</a:t>
                      </a:r>
                    </a:p>
                  </a:txBody>
                  <a:tcPr marL="43207" marR="43207" marT="21603" marB="21603" anchor="ctr"/>
                </a:tc>
                <a:tc>
                  <a:txBody>
                    <a:bodyPr/>
                    <a:lstStyle/>
                    <a:p>
                      <a:r>
                        <a:rPr lang="en-US" sz="600" dirty="0"/>
                        <a:t>Greenburgh</a:t>
                      </a:r>
                    </a:p>
                  </a:txBody>
                  <a:tcPr marL="43207" marR="43207" marT="21603" marB="21603" anchor="ctr"/>
                </a:tc>
                <a:tc>
                  <a:txBody>
                    <a:bodyPr/>
                    <a:lstStyle/>
                    <a:p>
                      <a:r>
                        <a:rPr lang="en-US" sz="600" dirty="0"/>
                        <a:t>NY</a:t>
                      </a:r>
                    </a:p>
                  </a:txBody>
                  <a:tcPr marL="43207" marR="43207" marT="21603" marB="21603" anchor="ctr"/>
                </a:tc>
                <a:tc>
                  <a:txBody>
                    <a:bodyPr/>
                    <a:lstStyle/>
                    <a:p>
                      <a:r>
                        <a:rPr lang="en-US" sz="600" dirty="0"/>
                        <a:t>6.89</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101</a:t>
                      </a:r>
                    </a:p>
                  </a:txBody>
                  <a:tcPr marL="43207" marR="43207" marT="21603" marB="21603" anchor="ctr"/>
                </a:tc>
                <a:tc>
                  <a:txBody>
                    <a:bodyPr/>
                    <a:lstStyle/>
                    <a:p>
                      <a:r>
                        <a:rPr lang="en-US" sz="600" dirty="0"/>
                        <a:t>M&amp;T</a:t>
                      </a:r>
                    </a:p>
                  </a:txBody>
                  <a:tcPr marL="43207" marR="43207" marT="21603" marB="21603" anchor="ctr"/>
                </a:tc>
                <a:extLst>
                  <a:ext uri="{0D108BD9-81ED-4DB2-BD59-A6C34878D82A}">
                    <a16:rowId xmlns:a16="http://schemas.microsoft.com/office/drawing/2014/main" val="10012"/>
                  </a:ext>
                </a:extLst>
              </a:tr>
              <a:tr h="139500">
                <a:tc>
                  <a:txBody>
                    <a:bodyPr/>
                    <a:lstStyle/>
                    <a:p>
                      <a:pPr algn="ctr"/>
                      <a:r>
                        <a:rPr lang="en-US" sz="600" dirty="0"/>
                        <a:t>13</a:t>
                      </a:r>
                    </a:p>
                  </a:txBody>
                  <a:tcPr marL="43207" marR="43207" marT="21603" marB="21603" anchor="ctr"/>
                </a:tc>
                <a:tc>
                  <a:txBody>
                    <a:bodyPr/>
                    <a:lstStyle/>
                    <a:p>
                      <a:r>
                        <a:rPr lang="en-US" sz="600" dirty="0"/>
                        <a:t>Maple Lawn</a:t>
                      </a:r>
                    </a:p>
                  </a:txBody>
                  <a:tcPr marL="43207" marR="43207" marT="21603" marB="21603" anchor="ctr"/>
                </a:tc>
                <a:tc>
                  <a:txBody>
                    <a:bodyPr/>
                    <a:lstStyle/>
                    <a:p>
                      <a:r>
                        <a:rPr lang="en-US" sz="600" dirty="0"/>
                        <a:t>MD</a:t>
                      </a:r>
                    </a:p>
                  </a:txBody>
                  <a:tcPr marL="43207" marR="43207" marT="21603" marB="21603" anchor="ctr"/>
                </a:tc>
                <a:tc>
                  <a:txBody>
                    <a:bodyPr/>
                    <a:lstStyle/>
                    <a:p>
                      <a:r>
                        <a:rPr lang="en-US" sz="600" dirty="0"/>
                        <a:t>3.0</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86</a:t>
                      </a:r>
                    </a:p>
                  </a:txBody>
                  <a:tcPr marL="43207" marR="43207" marT="21603" marB="21603" anchor="ctr"/>
                </a:tc>
                <a:tc>
                  <a:txBody>
                    <a:bodyPr/>
                    <a:lstStyle/>
                    <a:p>
                      <a:r>
                        <a:rPr lang="en-US" sz="600" dirty="0"/>
                        <a:t>United Bank</a:t>
                      </a:r>
                    </a:p>
                  </a:txBody>
                  <a:tcPr marL="43207" marR="43207" marT="21603" marB="21603" anchor="ctr"/>
                </a:tc>
                <a:extLst>
                  <a:ext uri="{0D108BD9-81ED-4DB2-BD59-A6C34878D82A}">
                    <a16:rowId xmlns:a16="http://schemas.microsoft.com/office/drawing/2014/main" val="10013"/>
                  </a:ext>
                </a:extLst>
              </a:tr>
              <a:tr h="235793">
                <a:tc>
                  <a:txBody>
                    <a:bodyPr/>
                    <a:lstStyle/>
                    <a:p>
                      <a:pPr algn="ctr"/>
                      <a:r>
                        <a:rPr lang="en-US" sz="600" dirty="0"/>
                        <a:t>14</a:t>
                      </a:r>
                    </a:p>
                  </a:txBody>
                  <a:tcPr marL="43207" marR="43207" marT="21603" marB="21603" anchor="ctr"/>
                </a:tc>
                <a:tc>
                  <a:txBody>
                    <a:bodyPr/>
                    <a:lstStyle/>
                    <a:p>
                      <a:r>
                        <a:rPr lang="en-US" sz="600" dirty="0"/>
                        <a:t>Waugh Chapel</a:t>
                      </a:r>
                    </a:p>
                  </a:txBody>
                  <a:tcPr marL="43207" marR="43207" marT="21603" marB="21603" anchor="ctr"/>
                </a:tc>
                <a:tc>
                  <a:txBody>
                    <a:bodyPr/>
                    <a:lstStyle/>
                    <a:p>
                      <a:r>
                        <a:rPr lang="en-US" sz="600" dirty="0"/>
                        <a:t>MD</a:t>
                      </a:r>
                    </a:p>
                  </a:txBody>
                  <a:tcPr marL="43207" marR="43207" marT="21603" marB="21603" anchor="ctr"/>
                </a:tc>
                <a:tc>
                  <a:txBody>
                    <a:bodyPr/>
                    <a:lstStyle/>
                    <a:p>
                      <a:r>
                        <a:rPr lang="en-US" sz="600" dirty="0"/>
                        <a:t>4.0</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84</a:t>
                      </a:r>
                    </a:p>
                  </a:txBody>
                  <a:tcPr marL="43207" marR="43207" marT="21603" marB="21603" anchor="ctr"/>
                </a:tc>
                <a:tc>
                  <a:txBody>
                    <a:bodyPr/>
                    <a:lstStyle/>
                    <a:p>
                      <a:r>
                        <a:rPr lang="en-US" sz="600" dirty="0"/>
                        <a:t>United Bank</a:t>
                      </a:r>
                    </a:p>
                  </a:txBody>
                  <a:tcPr marL="43207" marR="43207" marT="21603" marB="21603" anchor="ctr"/>
                </a:tc>
                <a:extLst>
                  <a:ext uri="{0D108BD9-81ED-4DB2-BD59-A6C34878D82A}">
                    <a16:rowId xmlns:a16="http://schemas.microsoft.com/office/drawing/2014/main" val="10014"/>
                  </a:ext>
                </a:extLst>
              </a:tr>
              <a:tr h="139500">
                <a:tc>
                  <a:txBody>
                    <a:bodyPr/>
                    <a:lstStyle/>
                    <a:p>
                      <a:pPr algn="ctr"/>
                      <a:r>
                        <a:rPr lang="en-US" sz="600" dirty="0"/>
                        <a:t>15</a:t>
                      </a:r>
                    </a:p>
                  </a:txBody>
                  <a:tcPr marL="43207" marR="43207" marT="21603" marB="21603" anchor="ctr"/>
                </a:tc>
                <a:tc>
                  <a:txBody>
                    <a:bodyPr/>
                    <a:lstStyle/>
                    <a:p>
                      <a:r>
                        <a:rPr lang="en-US" sz="600" dirty="0"/>
                        <a:t>New City</a:t>
                      </a:r>
                    </a:p>
                  </a:txBody>
                  <a:tcPr marL="43207" marR="43207" marT="21603" marB="21603" anchor="ctr"/>
                </a:tc>
                <a:tc>
                  <a:txBody>
                    <a:bodyPr/>
                    <a:lstStyle/>
                    <a:p>
                      <a:r>
                        <a:rPr lang="en-US" sz="600" dirty="0"/>
                        <a:t>NY</a:t>
                      </a:r>
                    </a:p>
                  </a:txBody>
                  <a:tcPr marL="43207" marR="43207" marT="21603" marB="21603" anchor="ctr"/>
                </a:tc>
                <a:tc>
                  <a:txBody>
                    <a:bodyPr/>
                    <a:lstStyle/>
                    <a:p>
                      <a:r>
                        <a:rPr lang="en-US" sz="600" dirty="0"/>
                        <a:t>5.1</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80</a:t>
                      </a:r>
                    </a:p>
                  </a:txBody>
                  <a:tcPr marL="43207" marR="43207" marT="21603" marB="21603" anchor="ctr"/>
                </a:tc>
                <a:tc>
                  <a:txBody>
                    <a:bodyPr/>
                    <a:lstStyle/>
                    <a:p>
                      <a:r>
                        <a:rPr lang="en-US" sz="600" dirty="0"/>
                        <a:t>M&amp;T</a:t>
                      </a:r>
                    </a:p>
                  </a:txBody>
                  <a:tcPr marL="43207" marR="43207" marT="21603" marB="21603" anchor="ctr"/>
                </a:tc>
                <a:extLst>
                  <a:ext uri="{0D108BD9-81ED-4DB2-BD59-A6C34878D82A}">
                    <a16:rowId xmlns:a16="http://schemas.microsoft.com/office/drawing/2014/main" val="10015"/>
                  </a:ext>
                </a:extLst>
              </a:tr>
              <a:tr h="139500">
                <a:tc>
                  <a:txBody>
                    <a:bodyPr/>
                    <a:lstStyle/>
                    <a:p>
                      <a:pPr algn="ctr"/>
                      <a:r>
                        <a:rPr lang="en-US" sz="600" dirty="0"/>
                        <a:t>16</a:t>
                      </a:r>
                    </a:p>
                  </a:txBody>
                  <a:tcPr marL="43207" marR="43207" marT="21603" marB="21603" anchor="ctr"/>
                </a:tc>
                <a:tc>
                  <a:txBody>
                    <a:bodyPr/>
                    <a:lstStyle/>
                    <a:p>
                      <a:r>
                        <a:rPr lang="en-US" sz="600" dirty="0"/>
                        <a:t>Highland Park</a:t>
                      </a:r>
                    </a:p>
                  </a:txBody>
                  <a:tcPr marL="43207" marR="43207" marT="21603" marB="21603" anchor="ctr"/>
                </a:tc>
                <a:tc>
                  <a:txBody>
                    <a:bodyPr/>
                    <a:lstStyle/>
                    <a:p>
                      <a:r>
                        <a:rPr lang="en-US" sz="600" dirty="0"/>
                        <a:t>IL</a:t>
                      </a:r>
                    </a:p>
                  </a:txBody>
                  <a:tcPr marL="43207" marR="43207" marT="21603" marB="21603" anchor="ctr"/>
                </a:tc>
                <a:tc>
                  <a:txBody>
                    <a:bodyPr/>
                    <a:lstStyle/>
                    <a:p>
                      <a:r>
                        <a:rPr lang="en-US" sz="600" dirty="0"/>
                        <a:t>1.5</a:t>
                      </a:r>
                    </a:p>
                  </a:txBody>
                  <a:tcPr marL="43207" marR="43207" marT="21603" marB="21603"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a:t>AL / MC</a:t>
                      </a:r>
                    </a:p>
                  </a:txBody>
                  <a:tcPr marL="43207" marR="43207" marT="21603" marB="21603" anchor="ctr"/>
                </a:tc>
                <a:tc>
                  <a:txBody>
                    <a:bodyPr/>
                    <a:lstStyle/>
                    <a:p>
                      <a:r>
                        <a:rPr lang="en-US" sz="600" dirty="0"/>
                        <a:t>86</a:t>
                      </a:r>
                    </a:p>
                  </a:txBody>
                  <a:tcPr marL="43207" marR="43207" marT="21603" marB="21603" anchor="ctr"/>
                </a:tc>
                <a:tc>
                  <a:txBody>
                    <a:bodyPr/>
                    <a:lstStyle/>
                    <a:p>
                      <a:r>
                        <a:rPr lang="en-US" sz="600" dirty="0"/>
                        <a:t>Wintrust</a:t>
                      </a:r>
                    </a:p>
                  </a:txBody>
                  <a:tcPr marL="43207" marR="43207" marT="21603" marB="21603" anchor="ctr"/>
                </a:tc>
                <a:extLst>
                  <a:ext uri="{0D108BD9-81ED-4DB2-BD59-A6C34878D82A}">
                    <a16:rowId xmlns:a16="http://schemas.microsoft.com/office/drawing/2014/main" val="10016"/>
                  </a:ext>
                </a:extLst>
              </a:tr>
            </a:tbl>
          </a:graphicData>
        </a:graphic>
      </p:graphicFrame>
      <p:sp>
        <p:nvSpPr>
          <p:cNvPr id="3" name="Content Placeholder 2">
            <a:extLst>
              <a:ext uri="{FF2B5EF4-FFF2-40B4-BE49-F238E27FC236}">
                <a16:creationId xmlns:a16="http://schemas.microsoft.com/office/drawing/2014/main" id="{D2D0F0EC-50A6-4B3B-839B-ABC0EE41A40B}"/>
              </a:ext>
            </a:extLst>
          </p:cNvPr>
          <p:cNvSpPr txBox="1">
            <a:spLocks/>
          </p:cNvSpPr>
          <p:nvPr/>
        </p:nvSpPr>
        <p:spPr>
          <a:xfrm>
            <a:off x="2541549" y="924155"/>
            <a:ext cx="4973608" cy="539008"/>
          </a:xfrm>
          <a:prstGeom prst="rect">
            <a:avLst/>
          </a:prstGeom>
          <a:noFill/>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r>
              <a:rPr lang="en-US" sz="2850" b="1" u="sng" dirty="0"/>
              <a:t>National Development Footprint</a:t>
            </a:r>
          </a:p>
          <a:p>
            <a:pPr marL="342900" lvl="1" indent="0">
              <a:buNone/>
            </a:pPr>
            <a:endParaRPr lang="en-US" sz="4425" b="1" u="sng" dirty="0"/>
          </a:p>
          <a:p>
            <a:pPr lvl="1"/>
            <a:endParaRPr lang="en-US" sz="1800" u="sng" dirty="0"/>
          </a:p>
        </p:txBody>
      </p:sp>
      <p:pic>
        <p:nvPicPr>
          <p:cNvPr id="4" name="Picture 3" descr="Screen Shot 2018-06-18 at 3.34.01 PM.png">
            <a:extLst>
              <a:ext uri="{FF2B5EF4-FFF2-40B4-BE49-F238E27FC236}">
                <a16:creationId xmlns:a16="http://schemas.microsoft.com/office/drawing/2014/main" id="{81080B24-2448-48FE-B6FE-0154F172B79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824"/>
          <a:stretch/>
        </p:blipFill>
        <p:spPr>
          <a:xfrm>
            <a:off x="258935" y="3813749"/>
            <a:ext cx="3929537" cy="229029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grpSp>
        <p:nvGrpSpPr>
          <p:cNvPr id="5" name="Group 4">
            <a:extLst>
              <a:ext uri="{FF2B5EF4-FFF2-40B4-BE49-F238E27FC236}">
                <a16:creationId xmlns:a16="http://schemas.microsoft.com/office/drawing/2014/main" id="{3BDC10F7-FCF9-4A08-9B11-AF90E91E145F}"/>
              </a:ext>
            </a:extLst>
          </p:cNvPr>
          <p:cNvGrpSpPr/>
          <p:nvPr/>
        </p:nvGrpSpPr>
        <p:grpSpPr>
          <a:xfrm>
            <a:off x="2541548" y="1386072"/>
            <a:ext cx="3086793" cy="3630437"/>
            <a:chOff x="4017269" y="1438566"/>
            <a:chExt cx="3497552" cy="4113539"/>
          </a:xfrm>
        </p:grpSpPr>
        <p:cxnSp>
          <p:nvCxnSpPr>
            <p:cNvPr id="7" name="Straight Connector 6">
              <a:extLst>
                <a:ext uri="{FF2B5EF4-FFF2-40B4-BE49-F238E27FC236}">
                  <a16:creationId xmlns:a16="http://schemas.microsoft.com/office/drawing/2014/main" id="{97EE6A97-888A-401E-98BC-FE0EFD5E658B}"/>
                </a:ext>
              </a:extLst>
            </p:cNvPr>
            <p:cNvCxnSpPr>
              <a:cxnSpLocks/>
              <a:stCxn id="6" idx="1"/>
              <a:endCxn id="9" idx="2"/>
            </p:cNvCxnSpPr>
            <p:nvPr/>
          </p:nvCxnSpPr>
          <p:spPr>
            <a:xfrm flipV="1">
              <a:off x="4104311" y="2530991"/>
              <a:ext cx="1223919" cy="2513795"/>
            </a:xfrm>
            <a:prstGeom prst="line">
              <a:avLst/>
            </a:prstGeom>
            <a:ln w="28575" cmpd="sng">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03419BD-5AFA-4386-8771-BC46FFEE004B}"/>
                </a:ext>
              </a:extLst>
            </p:cNvPr>
            <p:cNvCxnSpPr>
              <a:cxnSpLocks/>
              <a:stCxn id="9" idx="5"/>
              <a:endCxn id="6" idx="5"/>
            </p:cNvCxnSpPr>
            <p:nvPr/>
          </p:nvCxnSpPr>
          <p:spPr>
            <a:xfrm flipH="1">
              <a:off x="4524587" y="3303453"/>
              <a:ext cx="2670014" cy="2161610"/>
            </a:xfrm>
            <a:prstGeom prst="line">
              <a:avLst/>
            </a:prstGeom>
            <a:ln w="28575" cmpd="sng">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pic>
          <p:nvPicPr>
            <p:cNvPr id="9" name="Picture 8" descr="Screen Shot 2018-06-18 at 3.41.43 PM.png">
              <a:extLst>
                <a:ext uri="{FF2B5EF4-FFF2-40B4-BE49-F238E27FC236}">
                  <a16:creationId xmlns:a16="http://schemas.microsoft.com/office/drawing/2014/main" id="{61FD5B29-8781-4FCE-9CFE-6757155EBA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97" r="21768"/>
            <a:stretch/>
          </p:blipFill>
          <p:spPr>
            <a:xfrm>
              <a:off x="5328230" y="1438566"/>
              <a:ext cx="2186591" cy="2184851"/>
            </a:xfrm>
            <a:prstGeom prst="ellipse">
              <a:avLst/>
            </a:prstGeom>
            <a:ln w="28575" cmpd="sng">
              <a:solidFill>
                <a:schemeClr val="accent5">
                  <a:lumMod val="75000"/>
                </a:schemeClr>
              </a:solidFill>
            </a:ln>
          </p:spPr>
        </p:pic>
        <p:sp>
          <p:nvSpPr>
            <p:cNvPr id="6" name="Oval 5">
              <a:extLst>
                <a:ext uri="{FF2B5EF4-FFF2-40B4-BE49-F238E27FC236}">
                  <a16:creationId xmlns:a16="http://schemas.microsoft.com/office/drawing/2014/main" id="{F231CCAC-2894-4E63-8C39-8F4BBC4784E7}"/>
                </a:ext>
              </a:extLst>
            </p:cNvPr>
            <p:cNvSpPr/>
            <p:nvPr/>
          </p:nvSpPr>
          <p:spPr>
            <a:xfrm>
              <a:off x="4017269" y="4957745"/>
              <a:ext cx="594360" cy="594360"/>
            </a:xfrm>
            <a:prstGeom prst="ellipse">
              <a:avLst/>
            </a:prstGeom>
            <a:noFill/>
            <a:ln w="28575" cmpd="sng">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grpSp>
      <p:pic>
        <p:nvPicPr>
          <p:cNvPr id="13" name="Picture 12" descr="Screen Shot 2018-06-18 at 4.20.50 PM.png">
            <a:extLst>
              <a:ext uri="{FF2B5EF4-FFF2-40B4-BE49-F238E27FC236}">
                <a16:creationId xmlns:a16="http://schemas.microsoft.com/office/drawing/2014/main" id="{744AB565-0FA0-46D6-9AB8-92F1874D6AB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617" r="12660" b="7148"/>
          <a:stretch/>
        </p:blipFill>
        <p:spPr>
          <a:xfrm>
            <a:off x="6172200" y="1386813"/>
            <a:ext cx="2192510" cy="2350587"/>
          </a:xfrm>
          <a:prstGeom prst="rect">
            <a:avLst/>
          </a:prstGeom>
          <a:ln w="28575" cmpd="sng">
            <a:solidFill>
              <a:schemeClr val="accent5">
                <a:lumMod val="75000"/>
              </a:schemeClr>
            </a:solidFill>
          </a:ln>
        </p:spPr>
      </p:pic>
      <p:cxnSp>
        <p:nvCxnSpPr>
          <p:cNvPr id="15" name="Straight Connector 14">
            <a:extLst>
              <a:ext uri="{FF2B5EF4-FFF2-40B4-BE49-F238E27FC236}">
                <a16:creationId xmlns:a16="http://schemas.microsoft.com/office/drawing/2014/main" id="{FEBB64ED-62B4-4925-8D22-EE4736327C75}"/>
              </a:ext>
            </a:extLst>
          </p:cNvPr>
          <p:cNvCxnSpPr>
            <a:cxnSpLocks/>
            <a:stCxn id="29" idx="0"/>
            <a:endCxn id="13" idx="1"/>
          </p:cNvCxnSpPr>
          <p:nvPr/>
        </p:nvCxnSpPr>
        <p:spPr>
          <a:xfrm flipV="1">
            <a:off x="3624415" y="2562106"/>
            <a:ext cx="2547785" cy="2165000"/>
          </a:xfrm>
          <a:prstGeom prst="line">
            <a:avLst/>
          </a:prstGeom>
          <a:ln w="28575" cmpd="sng">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11A71D2-3529-4356-A28E-E30CA7713345}"/>
              </a:ext>
            </a:extLst>
          </p:cNvPr>
          <p:cNvCxnSpPr>
            <a:cxnSpLocks/>
            <a:stCxn id="13" idx="2"/>
            <a:endCxn id="29" idx="3"/>
          </p:cNvCxnSpPr>
          <p:nvPr/>
        </p:nvCxnSpPr>
        <p:spPr>
          <a:xfrm flipH="1">
            <a:off x="3710263" y="3737400"/>
            <a:ext cx="3558192" cy="1080152"/>
          </a:xfrm>
          <a:prstGeom prst="line">
            <a:avLst/>
          </a:prstGeom>
          <a:ln w="28575" cmpd="sng">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E8737DDF-BF82-45BB-8868-69DD8A287A5E}"/>
              </a:ext>
            </a:extLst>
          </p:cNvPr>
          <p:cNvSpPr/>
          <p:nvPr/>
        </p:nvSpPr>
        <p:spPr>
          <a:xfrm>
            <a:off x="3538568" y="4727106"/>
            <a:ext cx="171695" cy="18089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6" name="Oval 35">
            <a:extLst>
              <a:ext uri="{FF2B5EF4-FFF2-40B4-BE49-F238E27FC236}">
                <a16:creationId xmlns:a16="http://schemas.microsoft.com/office/drawing/2014/main" id="{C5FF86C9-3CD3-42C4-BA5E-76F635908EB6}"/>
              </a:ext>
            </a:extLst>
          </p:cNvPr>
          <p:cNvSpPr/>
          <p:nvPr/>
        </p:nvSpPr>
        <p:spPr>
          <a:xfrm>
            <a:off x="3339944" y="4827914"/>
            <a:ext cx="257775" cy="240275"/>
          </a:xfrm>
          <a:prstGeom prst="ellipse">
            <a:avLst/>
          </a:prstGeom>
          <a:noFill/>
          <a:ln w="28575" cmpd="sng">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n>
                <a:solidFill>
                  <a:schemeClr val="accent5">
                    <a:lumMod val="75000"/>
                  </a:schemeClr>
                </a:solidFill>
              </a:ln>
            </a:endParaRPr>
          </a:p>
        </p:txBody>
      </p:sp>
      <p:cxnSp>
        <p:nvCxnSpPr>
          <p:cNvPr id="37" name="Straight Connector 36">
            <a:extLst>
              <a:ext uri="{FF2B5EF4-FFF2-40B4-BE49-F238E27FC236}">
                <a16:creationId xmlns:a16="http://schemas.microsoft.com/office/drawing/2014/main" id="{9BEEDA28-9504-4A4A-AC9F-3924A66D325C}"/>
              </a:ext>
            </a:extLst>
          </p:cNvPr>
          <p:cNvCxnSpPr>
            <a:cxnSpLocks/>
            <a:stCxn id="36" idx="4"/>
            <a:endCxn id="39" idx="3"/>
          </p:cNvCxnSpPr>
          <p:nvPr/>
        </p:nvCxnSpPr>
        <p:spPr>
          <a:xfrm>
            <a:off x="3468832" y="5068189"/>
            <a:ext cx="3239459" cy="525300"/>
          </a:xfrm>
          <a:prstGeom prst="line">
            <a:avLst/>
          </a:prstGeom>
          <a:ln w="28575" cmpd="sng">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6BBC628-A906-4B10-9D48-4DAF08FCC238}"/>
              </a:ext>
            </a:extLst>
          </p:cNvPr>
          <p:cNvCxnSpPr>
            <a:cxnSpLocks/>
            <a:stCxn id="36" idx="6"/>
            <a:endCxn id="39" idx="1"/>
          </p:cNvCxnSpPr>
          <p:nvPr/>
        </p:nvCxnSpPr>
        <p:spPr>
          <a:xfrm flipV="1">
            <a:off x="3597719" y="4324308"/>
            <a:ext cx="3110572" cy="623744"/>
          </a:xfrm>
          <a:prstGeom prst="line">
            <a:avLst/>
          </a:prstGeom>
          <a:ln w="28575" cmpd="sng">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pic>
        <p:nvPicPr>
          <p:cNvPr id="39" name="Picture 38">
            <a:extLst>
              <a:ext uri="{FF2B5EF4-FFF2-40B4-BE49-F238E27FC236}">
                <a16:creationId xmlns:a16="http://schemas.microsoft.com/office/drawing/2014/main" id="{86A3B103-78A3-422C-9487-F7CE95A6DF0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899" r="6082"/>
          <a:stretch/>
        </p:blipFill>
        <p:spPr>
          <a:xfrm>
            <a:off x="6446038" y="4061452"/>
            <a:ext cx="1790772" cy="1794893"/>
          </a:xfrm>
          <a:prstGeom prst="ellipse">
            <a:avLst/>
          </a:prstGeom>
          <a:ln w="28575" cmpd="sng">
            <a:solidFill>
              <a:schemeClr val="accent5">
                <a:lumMod val="75000"/>
              </a:schemeClr>
            </a:solidFill>
          </a:ln>
        </p:spPr>
      </p:pic>
      <p:sp>
        <p:nvSpPr>
          <p:cNvPr id="10" name="Slide Number Placeholder 9">
            <a:extLst>
              <a:ext uri="{FF2B5EF4-FFF2-40B4-BE49-F238E27FC236}">
                <a16:creationId xmlns:a16="http://schemas.microsoft.com/office/drawing/2014/main" id="{A759DE12-627E-4CB4-ACA8-8930DE1A1CC2}"/>
              </a:ext>
            </a:extLst>
          </p:cNvPr>
          <p:cNvSpPr>
            <a:spLocks noGrp="1"/>
          </p:cNvSpPr>
          <p:nvPr>
            <p:ph type="sldNum" sz="quarter" idx="12"/>
          </p:nvPr>
        </p:nvSpPr>
        <p:spPr/>
        <p:txBody>
          <a:bodyPr/>
          <a:lstStyle/>
          <a:p>
            <a:fld id="{48F63A3B-78C7-47BE-AE5E-E10140E04643}" type="slidenum">
              <a:rPr lang="en-US" smtClean="0"/>
              <a:t>6</a:t>
            </a:fld>
            <a:endParaRPr lang="en-US" dirty="0"/>
          </a:p>
        </p:txBody>
      </p:sp>
    </p:spTree>
    <p:extLst>
      <p:ext uri="{BB962C8B-B14F-4D97-AF65-F5344CB8AC3E}">
        <p14:creationId xmlns:p14="http://schemas.microsoft.com/office/powerpoint/2010/main" val="202040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D0F0EC-50A6-4B3B-839B-ABC0EE41A40B}"/>
              </a:ext>
            </a:extLst>
          </p:cNvPr>
          <p:cNvSpPr txBox="1">
            <a:spLocks/>
          </p:cNvSpPr>
          <p:nvPr/>
        </p:nvSpPr>
        <p:spPr>
          <a:xfrm>
            <a:off x="1676400" y="924155"/>
            <a:ext cx="5838757" cy="539008"/>
          </a:xfrm>
          <a:prstGeom prst="rect">
            <a:avLst/>
          </a:prstGeom>
          <a:noFill/>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r>
              <a:rPr lang="en-US" sz="4000" b="1" u="sng" dirty="0">
                <a:solidFill>
                  <a:srgbClr val="0070C0"/>
                </a:solidFill>
              </a:rPr>
              <a:t>North Jersey Area Development </a:t>
            </a:r>
          </a:p>
          <a:p>
            <a:pPr marL="342900" lvl="1" indent="0">
              <a:buNone/>
            </a:pPr>
            <a:endParaRPr lang="en-US" sz="4000" b="1" u="sng" dirty="0">
              <a:solidFill>
                <a:srgbClr val="0070C0"/>
              </a:solidFill>
            </a:endParaRPr>
          </a:p>
          <a:p>
            <a:pPr marL="800100" lvl="1" indent="-457200"/>
            <a:endParaRPr lang="en-US" sz="2850" b="1" u="sng" dirty="0"/>
          </a:p>
          <a:p>
            <a:pPr marL="342900" lvl="1" indent="0">
              <a:buNone/>
            </a:pPr>
            <a:endParaRPr lang="en-US" sz="4425" b="1" u="sng" dirty="0"/>
          </a:p>
          <a:p>
            <a:pPr lvl="1"/>
            <a:endParaRPr lang="en-US" sz="1800" u="sng" dirty="0"/>
          </a:p>
          <a:p>
            <a:pPr lvl="1"/>
            <a:endParaRPr lang="en-US" sz="1800" u="sng" dirty="0"/>
          </a:p>
        </p:txBody>
      </p:sp>
      <p:sp>
        <p:nvSpPr>
          <p:cNvPr id="10" name="Slide Number Placeholder 9">
            <a:extLst>
              <a:ext uri="{FF2B5EF4-FFF2-40B4-BE49-F238E27FC236}">
                <a16:creationId xmlns:a16="http://schemas.microsoft.com/office/drawing/2014/main" id="{A759DE12-627E-4CB4-ACA8-8930DE1A1CC2}"/>
              </a:ext>
            </a:extLst>
          </p:cNvPr>
          <p:cNvSpPr>
            <a:spLocks noGrp="1"/>
          </p:cNvSpPr>
          <p:nvPr>
            <p:ph type="sldNum" sz="quarter" idx="12"/>
          </p:nvPr>
        </p:nvSpPr>
        <p:spPr/>
        <p:txBody>
          <a:bodyPr/>
          <a:lstStyle/>
          <a:p>
            <a:fld id="{48F63A3B-78C7-47BE-AE5E-E10140E04643}" type="slidenum">
              <a:rPr lang="en-US" smtClean="0"/>
              <a:t>7</a:t>
            </a:fld>
            <a:endParaRPr lang="en-US" dirty="0"/>
          </a:p>
        </p:txBody>
      </p:sp>
      <p:sp>
        <p:nvSpPr>
          <p:cNvPr id="11" name="TextBox 10">
            <a:extLst>
              <a:ext uri="{FF2B5EF4-FFF2-40B4-BE49-F238E27FC236}">
                <a16:creationId xmlns:a16="http://schemas.microsoft.com/office/drawing/2014/main" id="{0FF75768-CA01-45D7-A0B3-9D3552F32A47}"/>
              </a:ext>
            </a:extLst>
          </p:cNvPr>
          <p:cNvSpPr txBox="1"/>
          <p:nvPr/>
        </p:nvSpPr>
        <p:spPr>
          <a:xfrm>
            <a:off x="695959" y="1832036"/>
            <a:ext cx="6492241" cy="3970318"/>
          </a:xfrm>
          <a:prstGeom prst="rect">
            <a:avLst/>
          </a:prstGeom>
          <a:noFill/>
        </p:spPr>
        <p:txBody>
          <a:bodyPr wrap="square" rtlCol="0">
            <a:spAutoFit/>
          </a:bodyPr>
          <a:lstStyle/>
          <a:p>
            <a:r>
              <a:rPr lang="en-US" dirty="0"/>
              <a:t>Atria Norwood			Sunrise of Basking Ridge</a:t>
            </a:r>
          </a:p>
          <a:p>
            <a:r>
              <a:rPr lang="en-US" dirty="0"/>
              <a:t>Arbor Terrace Mountainside		Sunrise of West Essex</a:t>
            </a:r>
          </a:p>
          <a:p>
            <a:r>
              <a:rPr lang="en-US" dirty="0"/>
              <a:t>Arbor Terrace Morris Plains		Sunrise of Wayne</a:t>
            </a:r>
          </a:p>
          <a:p>
            <a:r>
              <a:rPr lang="en-US" dirty="0"/>
              <a:t>Arbor Terrace Roseland		Sunrise of East Brunswick</a:t>
            </a:r>
          </a:p>
          <a:p>
            <a:r>
              <a:rPr lang="en-US" dirty="0"/>
              <a:t>Chelsea of Marlboro		Sunrise of Morris Plains</a:t>
            </a:r>
          </a:p>
          <a:p>
            <a:r>
              <a:rPr lang="en-US" dirty="0"/>
              <a:t>Sunrise of Cresskill			Sunrise of Madison</a:t>
            </a:r>
          </a:p>
          <a:p>
            <a:r>
              <a:rPr lang="en-US" dirty="0"/>
              <a:t>Sunrise of Old Tappan		Sunrise of Jackson</a:t>
            </a:r>
          </a:p>
          <a:p>
            <a:r>
              <a:rPr lang="en-US" dirty="0"/>
              <a:t>Sunrise of Paramus			Sunrise of Marlboro</a:t>
            </a:r>
          </a:p>
          <a:p>
            <a:r>
              <a:rPr lang="en-US" dirty="0"/>
              <a:t>Sunrise of Edgewater		Sunrise of Wall</a:t>
            </a:r>
          </a:p>
          <a:p>
            <a:r>
              <a:rPr lang="en-US" dirty="0"/>
              <a:t>Sunrise of Woodcliffe Lake		Sunrise of Lincroft</a:t>
            </a:r>
          </a:p>
          <a:p>
            <a:r>
              <a:rPr lang="en-US" dirty="0"/>
              <a:t>Sunrise of Randolph		Sunrise of Morris Plain</a:t>
            </a:r>
          </a:p>
          <a:p>
            <a:r>
              <a:rPr lang="en-US" dirty="0"/>
              <a:t>Chelsea of Shrewsbury		Chelsea Washington </a:t>
            </a:r>
            <a:r>
              <a:rPr lang="en-US" dirty="0" err="1"/>
              <a:t>Twsp</a:t>
            </a:r>
            <a:endParaRPr lang="en-US" dirty="0"/>
          </a:p>
          <a:p>
            <a:r>
              <a:rPr lang="en-US" dirty="0"/>
              <a:t>				</a:t>
            </a:r>
          </a:p>
          <a:p>
            <a:endParaRPr lang="en-US" dirty="0"/>
          </a:p>
        </p:txBody>
      </p:sp>
    </p:spTree>
    <p:extLst>
      <p:ext uri="{BB962C8B-B14F-4D97-AF65-F5344CB8AC3E}">
        <p14:creationId xmlns:p14="http://schemas.microsoft.com/office/powerpoint/2010/main" val="404831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Capitol Seniors Housing</a:t>
            </a:r>
          </a:p>
        </p:txBody>
      </p:sp>
      <p:sp>
        <p:nvSpPr>
          <p:cNvPr id="5" name="Title 4"/>
          <p:cNvSpPr>
            <a:spLocks noGrp="1"/>
          </p:cNvSpPr>
          <p:nvPr>
            <p:ph type="title"/>
          </p:nvPr>
        </p:nvSpPr>
        <p:spPr>
          <a:xfrm>
            <a:off x="628650" y="812800"/>
            <a:ext cx="7886700" cy="877889"/>
          </a:xfrm>
        </p:spPr>
        <p:txBody>
          <a:bodyPr>
            <a:normAutofit/>
          </a:bodyPr>
          <a:lstStyle/>
          <a:p>
            <a:r>
              <a:rPr lang="en-US" sz="2800" b="1" dirty="0">
                <a:solidFill>
                  <a:srgbClr val="0070C0"/>
                </a:solidFill>
              </a:rPr>
              <a:t>Capitol Seniors Housing Proposal- General</a:t>
            </a:r>
          </a:p>
        </p:txBody>
      </p:sp>
      <p:sp>
        <p:nvSpPr>
          <p:cNvPr id="6" name="Content Placeholder 5"/>
          <p:cNvSpPr>
            <a:spLocks noGrp="1"/>
          </p:cNvSpPr>
          <p:nvPr>
            <p:ph idx="1"/>
          </p:nvPr>
        </p:nvSpPr>
        <p:spPr/>
        <p:txBody>
          <a:bodyPr>
            <a:normAutofit fontScale="62500" lnSpcReduction="20000"/>
          </a:bodyPr>
          <a:lstStyle/>
          <a:p>
            <a:r>
              <a:rPr lang="en-US" sz="2400" dirty="0"/>
              <a:t>85 unit assisted living residence licensed by the New Jersey Department of Health. There are 63 units of Assisted Living and 22 units of Memory Care. The Memory Care residents are in a secured wing and have access to a secured garden area protected with a 6’ fence.</a:t>
            </a:r>
          </a:p>
          <a:p>
            <a:r>
              <a:rPr lang="en-US" sz="2400" dirty="0"/>
              <a:t>CSH  has applied for a 100 bed CON from the NJ Department of Health </a:t>
            </a:r>
          </a:p>
          <a:p>
            <a:r>
              <a:rPr lang="en-US" sz="2400" dirty="0"/>
              <a:t>Average age at entry for a typical assisted living resident is 86 years old</a:t>
            </a:r>
          </a:p>
          <a:p>
            <a:r>
              <a:rPr lang="en-US" sz="2400" dirty="0"/>
              <a:t>Residents are not able to live independently and are not candidates for skilled nursing care.</a:t>
            </a:r>
          </a:p>
          <a:p>
            <a:r>
              <a:rPr lang="en-US" sz="2400" dirty="0"/>
              <a:t>Assisted Living is licensed by NJDOH as an Assisted Living Residence</a:t>
            </a:r>
          </a:p>
          <a:p>
            <a:r>
              <a:rPr lang="en-US" sz="2400" dirty="0"/>
              <a:t>Nursing Homes are licensed by NJDOH as Long-Term Care Facilities</a:t>
            </a:r>
          </a:p>
          <a:p>
            <a:r>
              <a:rPr lang="en-US" sz="2400" dirty="0"/>
              <a:t>The residents do not drive. </a:t>
            </a:r>
          </a:p>
          <a:p>
            <a:r>
              <a:rPr lang="en-US" sz="2400" dirty="0"/>
              <a:t>Residents need help with Activities of Daily Living (Bathing, grooming, dressing, transportation, etc.)</a:t>
            </a:r>
          </a:p>
          <a:p>
            <a:r>
              <a:rPr lang="en-US" sz="2400" dirty="0"/>
              <a:t>There will be about 30 employees on the largest full-time shift (7-3), about 22 on 2</a:t>
            </a:r>
            <a:r>
              <a:rPr lang="en-US" sz="2400" baseline="30000" dirty="0"/>
              <a:t>nd</a:t>
            </a:r>
            <a:r>
              <a:rPr lang="en-US" sz="2400" dirty="0"/>
              <a:t> shift (3-11) and about 4-5 employees over night (11-3)</a:t>
            </a:r>
          </a:p>
          <a:p>
            <a:r>
              <a:rPr lang="en-US" sz="2400" dirty="0"/>
              <a:t>The health care staffing consists of RN’s, LPN’s, Medication Managers, and Resident Assistants</a:t>
            </a:r>
          </a:p>
          <a:p>
            <a:r>
              <a:rPr lang="en-US" sz="2400" dirty="0"/>
              <a:t>Executive Director, Marketing, Activities, Dietary, Housekeeping, Receptionist, Office Manager</a:t>
            </a:r>
          </a:p>
          <a:p>
            <a:endParaRPr lang="en-US" sz="2400" dirty="0"/>
          </a:p>
          <a:p>
            <a:endParaRPr lang="en-US" sz="2400" dirty="0"/>
          </a:p>
        </p:txBody>
      </p:sp>
    </p:spTree>
    <p:extLst>
      <p:ext uri="{BB962C8B-B14F-4D97-AF65-F5344CB8AC3E}">
        <p14:creationId xmlns:p14="http://schemas.microsoft.com/office/powerpoint/2010/main" val="1538611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Capitol Seniors Housing</a:t>
            </a:r>
          </a:p>
        </p:txBody>
      </p:sp>
      <p:sp>
        <p:nvSpPr>
          <p:cNvPr id="5" name="Title 4"/>
          <p:cNvSpPr>
            <a:spLocks noGrp="1"/>
          </p:cNvSpPr>
          <p:nvPr>
            <p:ph type="title"/>
          </p:nvPr>
        </p:nvSpPr>
        <p:spPr>
          <a:xfrm>
            <a:off x="628650" y="812800"/>
            <a:ext cx="7886700" cy="877889"/>
          </a:xfrm>
        </p:spPr>
        <p:txBody>
          <a:bodyPr>
            <a:normAutofit/>
          </a:bodyPr>
          <a:lstStyle/>
          <a:p>
            <a:r>
              <a:rPr lang="en-US" sz="3200" b="1" dirty="0">
                <a:solidFill>
                  <a:srgbClr val="0070C0"/>
                </a:solidFill>
              </a:rPr>
              <a:t>Capitol Seniors Housing Proposal-Building</a:t>
            </a:r>
          </a:p>
        </p:txBody>
      </p:sp>
      <p:sp>
        <p:nvSpPr>
          <p:cNvPr id="6" name="Content Placeholder 5"/>
          <p:cNvSpPr>
            <a:spLocks noGrp="1"/>
          </p:cNvSpPr>
          <p:nvPr>
            <p:ph idx="1"/>
          </p:nvPr>
        </p:nvSpPr>
        <p:spPr>
          <a:xfrm>
            <a:off x="381001" y="1825624"/>
            <a:ext cx="8365066" cy="4752975"/>
          </a:xfrm>
        </p:spPr>
        <p:txBody>
          <a:bodyPr>
            <a:normAutofit fontScale="92500" lnSpcReduction="10000"/>
          </a:bodyPr>
          <a:lstStyle/>
          <a:p>
            <a:endParaRPr lang="en-US" sz="2400" dirty="0"/>
          </a:p>
          <a:p>
            <a:r>
              <a:rPr lang="en-US" sz="2400" dirty="0"/>
              <a:t>The building is approximately 77,190 square feet in 3 stories</a:t>
            </a:r>
          </a:p>
          <a:p>
            <a:r>
              <a:rPr lang="en-US" sz="2400" dirty="0"/>
              <a:t>CSH has many different designs and we will build a design that is appropriate for West Orange and the neighbors</a:t>
            </a:r>
          </a:p>
          <a:p>
            <a:r>
              <a:rPr lang="en-US" sz="2400" dirty="0"/>
              <a:t>About 40% or 30,400 square feet is common space or back of house. Amenities include common dining areas, private dining, theatre, living rooms, bistro, hair salon, activity, seating areas, lounges and outdoor garden areas.</a:t>
            </a:r>
          </a:p>
          <a:p>
            <a:r>
              <a:rPr lang="en-US" sz="2400" dirty="0"/>
              <a:t>Units range in size from 350 SF Studios to 850 SF Two Bedroom units</a:t>
            </a:r>
          </a:p>
          <a:p>
            <a:r>
              <a:rPr lang="en-US" sz="2400" dirty="0"/>
              <a:t>The units are not “self contained” like a traditional housing unit. Units will have a refrigerator, counter tops, and cabinets</a:t>
            </a:r>
          </a:p>
          <a:p>
            <a:r>
              <a:rPr lang="en-US" sz="2400" dirty="0"/>
              <a:t>All residents will be served three meals per day in common dining areas throughout the community</a:t>
            </a:r>
          </a:p>
          <a:p>
            <a:endParaRPr lang="en-US" sz="2400" dirty="0"/>
          </a:p>
          <a:p>
            <a:endParaRPr lang="en-US" sz="2400" dirty="0"/>
          </a:p>
        </p:txBody>
      </p:sp>
    </p:spTree>
    <p:extLst>
      <p:ext uri="{BB962C8B-B14F-4D97-AF65-F5344CB8AC3E}">
        <p14:creationId xmlns:p14="http://schemas.microsoft.com/office/powerpoint/2010/main" val="2060576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Capitol Seniors Housing</a:t>
            </a:r>
          </a:p>
        </p:txBody>
      </p:sp>
      <p:sp>
        <p:nvSpPr>
          <p:cNvPr id="5" name="Title 4"/>
          <p:cNvSpPr>
            <a:spLocks noGrp="1"/>
          </p:cNvSpPr>
          <p:nvPr>
            <p:ph type="title"/>
          </p:nvPr>
        </p:nvSpPr>
        <p:spPr>
          <a:xfrm>
            <a:off x="628650" y="812800"/>
            <a:ext cx="7886700" cy="877889"/>
          </a:xfrm>
        </p:spPr>
        <p:txBody>
          <a:bodyPr>
            <a:normAutofit fontScale="90000"/>
          </a:bodyPr>
          <a:lstStyle/>
          <a:p>
            <a:r>
              <a:rPr lang="en-US" sz="3200" b="1" dirty="0">
                <a:solidFill>
                  <a:srgbClr val="0070C0"/>
                </a:solidFill>
              </a:rPr>
              <a:t>Capitol Seniors Housing Proposal-Transportation</a:t>
            </a:r>
          </a:p>
        </p:txBody>
      </p:sp>
      <p:sp>
        <p:nvSpPr>
          <p:cNvPr id="6" name="Content Placeholder 5"/>
          <p:cNvSpPr>
            <a:spLocks noGrp="1"/>
          </p:cNvSpPr>
          <p:nvPr>
            <p:ph idx="1"/>
          </p:nvPr>
        </p:nvSpPr>
        <p:spPr/>
        <p:txBody>
          <a:bodyPr>
            <a:normAutofit lnSpcReduction="10000"/>
          </a:bodyPr>
          <a:lstStyle/>
          <a:p>
            <a:endParaRPr lang="en-US" sz="2400" dirty="0"/>
          </a:p>
          <a:p>
            <a:r>
              <a:rPr lang="en-US" sz="2400" dirty="0"/>
              <a:t>CSH will provide a 14-passenger van for the resident’s use</a:t>
            </a:r>
          </a:p>
          <a:p>
            <a:r>
              <a:rPr lang="en-US" sz="2400" dirty="0"/>
              <a:t>CSH will also contract with a private ambulance company for non-emergency transportation</a:t>
            </a:r>
          </a:p>
          <a:p>
            <a:r>
              <a:rPr lang="en-US" sz="2400" dirty="0"/>
              <a:t>The site plan provides </a:t>
            </a:r>
            <a:r>
              <a:rPr lang="en-US" sz="2400"/>
              <a:t>approximately 51 </a:t>
            </a:r>
            <a:r>
              <a:rPr lang="en-US" sz="2400" dirty="0"/>
              <a:t>parking spaces which is .60 spaces/unit</a:t>
            </a:r>
          </a:p>
          <a:p>
            <a:r>
              <a:rPr lang="en-US" sz="2400" dirty="0"/>
              <a:t>CSH estimates that at full occupancy there will be approximately two 911 calls per week. Not all of the 911 calls will require sirens</a:t>
            </a:r>
          </a:p>
          <a:p>
            <a:r>
              <a:rPr lang="en-US" sz="2400" dirty="0"/>
              <a:t>There will be approximately two food deliveries per week and two trash pick-ups per week. The deliveries and trash pick up will meet the ordinances of the Township</a:t>
            </a:r>
          </a:p>
        </p:txBody>
      </p:sp>
    </p:spTree>
    <p:extLst>
      <p:ext uri="{BB962C8B-B14F-4D97-AF65-F5344CB8AC3E}">
        <p14:creationId xmlns:p14="http://schemas.microsoft.com/office/powerpoint/2010/main" val="1827373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Capitol Seniors Housing</a:t>
            </a:r>
          </a:p>
        </p:txBody>
      </p:sp>
      <p:sp>
        <p:nvSpPr>
          <p:cNvPr id="5" name="Title 4"/>
          <p:cNvSpPr>
            <a:spLocks noGrp="1"/>
          </p:cNvSpPr>
          <p:nvPr>
            <p:ph type="title"/>
          </p:nvPr>
        </p:nvSpPr>
        <p:spPr>
          <a:xfrm>
            <a:off x="628650" y="812800"/>
            <a:ext cx="7886700" cy="877889"/>
          </a:xfrm>
        </p:spPr>
        <p:txBody>
          <a:bodyPr/>
          <a:lstStyle/>
          <a:p>
            <a:r>
              <a:rPr lang="en-US" b="1" dirty="0">
                <a:solidFill>
                  <a:srgbClr val="0070C0"/>
                </a:solidFill>
              </a:rPr>
              <a:t>Why Assisted Living?</a:t>
            </a:r>
          </a:p>
        </p:txBody>
      </p:sp>
      <p:sp>
        <p:nvSpPr>
          <p:cNvPr id="6" name="Content Placeholder 5"/>
          <p:cNvSpPr>
            <a:spLocks noGrp="1"/>
          </p:cNvSpPr>
          <p:nvPr>
            <p:ph idx="1"/>
          </p:nvPr>
        </p:nvSpPr>
        <p:spPr/>
        <p:txBody>
          <a:bodyPr>
            <a:normAutofit/>
          </a:bodyPr>
          <a:lstStyle/>
          <a:p>
            <a:r>
              <a:rPr lang="en-US" sz="2400" dirty="0"/>
              <a:t>The fastest growing age segment of the population is 85+.</a:t>
            </a:r>
          </a:p>
          <a:p>
            <a:r>
              <a:rPr lang="en-US" sz="2400" dirty="0"/>
              <a:t>The second fastest growing age segment is 75+</a:t>
            </a:r>
          </a:p>
          <a:p>
            <a:r>
              <a:rPr lang="en-US" sz="2400" dirty="0"/>
              <a:t>The 65+ population is now 13% of the U.S. population</a:t>
            </a:r>
          </a:p>
          <a:p>
            <a:r>
              <a:rPr lang="en-US" sz="2400" dirty="0"/>
              <a:t>The 65+ population is expected to be 20% by 2050</a:t>
            </a:r>
          </a:p>
          <a:p>
            <a:r>
              <a:rPr lang="en-US" sz="2400" dirty="0"/>
              <a:t>In 2010, the number of people with Alzheimer’s disease was  about 5,100,000</a:t>
            </a:r>
          </a:p>
          <a:p>
            <a:r>
              <a:rPr lang="en-US" sz="2400" dirty="0"/>
              <a:t>In 2050, the number of people with Alzheimer’s disease is projected to be 13,500,000.</a:t>
            </a:r>
          </a:p>
          <a:p>
            <a:r>
              <a:rPr lang="en-US" sz="2400" dirty="0"/>
              <a:t>“Silver Tsunami” – 10,000 people per day turn 65.</a:t>
            </a:r>
          </a:p>
          <a:p>
            <a:r>
              <a:rPr lang="en-US" sz="2400" dirty="0"/>
              <a:t>We have to prepare for the demographics which are certain</a:t>
            </a:r>
          </a:p>
        </p:txBody>
      </p:sp>
    </p:spTree>
    <p:extLst>
      <p:ext uri="{BB962C8B-B14F-4D97-AF65-F5344CB8AC3E}">
        <p14:creationId xmlns:p14="http://schemas.microsoft.com/office/powerpoint/2010/main" val="4128446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4. Demographics 2020 – 5 Mile</a:t>
            </a:r>
          </a:p>
        </p:txBody>
      </p:sp>
      <p:pic>
        <p:nvPicPr>
          <p:cNvPr id="8" name="Picture 7">
            <a:extLst>
              <a:ext uri="{FF2B5EF4-FFF2-40B4-BE49-F238E27FC236}">
                <a16:creationId xmlns:a16="http://schemas.microsoft.com/office/drawing/2014/main" id="{5C7FAC0F-2664-4873-A0C2-D35BD38944D2}"/>
              </a:ext>
            </a:extLst>
          </p:cNvPr>
          <p:cNvPicPr>
            <a:picLocks noChangeAspect="1"/>
          </p:cNvPicPr>
          <p:nvPr/>
        </p:nvPicPr>
        <p:blipFill>
          <a:blip r:embed="rId3"/>
          <a:stretch>
            <a:fillRect/>
          </a:stretch>
        </p:blipFill>
        <p:spPr>
          <a:xfrm>
            <a:off x="1093542" y="603265"/>
            <a:ext cx="6344947" cy="6254735"/>
          </a:xfrm>
          <a:prstGeom prst="rect">
            <a:avLst/>
          </a:prstGeom>
        </p:spPr>
      </p:pic>
    </p:spTree>
    <p:extLst>
      <p:ext uri="{BB962C8B-B14F-4D97-AF65-F5344CB8AC3E}">
        <p14:creationId xmlns:p14="http://schemas.microsoft.com/office/powerpoint/2010/main" val="2382948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5. Market &amp; Location Characteristics</a:t>
            </a:r>
          </a:p>
        </p:txBody>
      </p:sp>
      <p:pic>
        <p:nvPicPr>
          <p:cNvPr id="5" name="Picture 4">
            <a:extLst>
              <a:ext uri="{FF2B5EF4-FFF2-40B4-BE49-F238E27FC236}">
                <a16:creationId xmlns:a16="http://schemas.microsoft.com/office/drawing/2014/main" id="{071EC48A-42AF-4DD6-8111-0F110479D201}"/>
              </a:ext>
            </a:extLst>
          </p:cNvPr>
          <p:cNvPicPr>
            <a:picLocks noChangeAspect="1"/>
          </p:cNvPicPr>
          <p:nvPr/>
        </p:nvPicPr>
        <p:blipFill>
          <a:blip r:embed="rId3"/>
          <a:stretch>
            <a:fillRect/>
          </a:stretch>
        </p:blipFill>
        <p:spPr>
          <a:xfrm>
            <a:off x="123076" y="804634"/>
            <a:ext cx="8911178" cy="5606439"/>
          </a:xfrm>
          <a:prstGeom prst="rect">
            <a:avLst/>
          </a:prstGeom>
        </p:spPr>
      </p:pic>
    </p:spTree>
    <p:extLst>
      <p:ext uri="{BB962C8B-B14F-4D97-AF65-F5344CB8AC3E}">
        <p14:creationId xmlns:p14="http://schemas.microsoft.com/office/powerpoint/2010/main" val="1999534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5. Market &amp; Location Characteristics</a:t>
            </a:r>
          </a:p>
        </p:txBody>
      </p:sp>
      <p:pic>
        <p:nvPicPr>
          <p:cNvPr id="3" name="Picture 2">
            <a:extLst>
              <a:ext uri="{FF2B5EF4-FFF2-40B4-BE49-F238E27FC236}">
                <a16:creationId xmlns:a16="http://schemas.microsoft.com/office/drawing/2014/main" id="{04ACF137-B2F8-41D7-A406-7527A4A06F97}"/>
              </a:ext>
            </a:extLst>
          </p:cNvPr>
          <p:cNvPicPr>
            <a:picLocks noChangeAspect="1"/>
          </p:cNvPicPr>
          <p:nvPr/>
        </p:nvPicPr>
        <p:blipFill>
          <a:blip r:embed="rId3"/>
          <a:stretch>
            <a:fillRect/>
          </a:stretch>
        </p:blipFill>
        <p:spPr>
          <a:xfrm>
            <a:off x="1171710" y="583009"/>
            <a:ext cx="6287328" cy="6197935"/>
          </a:xfrm>
          <a:prstGeom prst="rect">
            <a:avLst/>
          </a:prstGeom>
        </p:spPr>
      </p:pic>
    </p:spTree>
    <p:extLst>
      <p:ext uri="{BB962C8B-B14F-4D97-AF65-F5344CB8AC3E}">
        <p14:creationId xmlns:p14="http://schemas.microsoft.com/office/powerpoint/2010/main" val="82815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4234"/>
          <a:stretch/>
        </p:blipFill>
        <p:spPr>
          <a:xfrm>
            <a:off x="173870" y="171161"/>
            <a:ext cx="435429" cy="400110"/>
          </a:xfrm>
          <a:prstGeom prst="rect">
            <a:avLst/>
          </a:prstGeom>
        </p:spPr>
      </p:pic>
      <p:sp>
        <p:nvSpPr>
          <p:cNvPr id="7" name="TextBox 6"/>
          <p:cNvSpPr txBox="1"/>
          <p:nvPr/>
        </p:nvSpPr>
        <p:spPr>
          <a:xfrm>
            <a:off x="623154" y="171161"/>
            <a:ext cx="5777646" cy="400109"/>
          </a:xfrm>
          <a:prstGeom prst="rect">
            <a:avLst/>
          </a:prstGeom>
          <a:solidFill>
            <a:srgbClr val="C1D3D6"/>
          </a:solidFill>
        </p:spPr>
        <p:txBody>
          <a:bodyPr wrap="square" tIns="0" bIns="0" rtlCol="0" anchor="b">
            <a:noAutofit/>
          </a:bodyPr>
          <a:lstStyle/>
          <a:p>
            <a:r>
              <a:rPr lang="en-US" sz="2000" cap="small" dirty="0">
                <a:solidFill>
                  <a:srgbClr val="1C305F"/>
                </a:solidFill>
                <a:latin typeface="Lucida Sans Unicode" panose="020B0602030504020204" pitchFamily="34" charset="0"/>
                <a:cs typeface="Lucida Sans Unicode" panose="020B0602030504020204" pitchFamily="34" charset="0"/>
              </a:rPr>
              <a:t>6. Summary</a:t>
            </a:r>
          </a:p>
        </p:txBody>
      </p:sp>
      <p:sp>
        <p:nvSpPr>
          <p:cNvPr id="2" name="TextBox 1">
            <a:extLst>
              <a:ext uri="{FF2B5EF4-FFF2-40B4-BE49-F238E27FC236}">
                <a16:creationId xmlns:a16="http://schemas.microsoft.com/office/drawing/2014/main" id="{A5937187-F741-4C63-A402-EB0073A35011}"/>
              </a:ext>
            </a:extLst>
          </p:cNvPr>
          <p:cNvSpPr txBox="1"/>
          <p:nvPr/>
        </p:nvSpPr>
        <p:spPr>
          <a:xfrm>
            <a:off x="1109609" y="2270589"/>
            <a:ext cx="7126566" cy="2308324"/>
          </a:xfrm>
          <a:prstGeom prst="rect">
            <a:avLst/>
          </a:prstGeom>
          <a:noFill/>
        </p:spPr>
        <p:txBody>
          <a:bodyPr wrap="none" rtlCol="0">
            <a:spAutoFit/>
          </a:bodyPr>
          <a:lstStyle/>
          <a:p>
            <a:pPr marL="285750" indent="-285750">
              <a:buFont typeface="Arial" panose="020B0604020202020204" pitchFamily="34" charset="0"/>
              <a:buChar char="•"/>
            </a:pPr>
            <a:r>
              <a:rPr lang="en-US" dirty="0"/>
              <a:t>A good use for the community</a:t>
            </a:r>
          </a:p>
          <a:p>
            <a:pPr marL="285750" indent="-285750">
              <a:buFont typeface="Arial" panose="020B0604020202020204" pitchFamily="34" charset="0"/>
              <a:buChar char="•"/>
            </a:pPr>
            <a:r>
              <a:rPr lang="en-US" dirty="0"/>
              <a:t>A reuse of the current vacant catering company</a:t>
            </a:r>
          </a:p>
          <a:p>
            <a:pPr marL="285750" indent="-285750">
              <a:buFont typeface="Arial" panose="020B0604020202020204" pitchFamily="34" charset="0"/>
              <a:buChar char="•"/>
            </a:pPr>
            <a:r>
              <a:rPr lang="en-US" dirty="0"/>
              <a:t>Tremendous demographics now and in the future</a:t>
            </a:r>
          </a:p>
          <a:p>
            <a:pPr marL="285750" indent="-285750">
              <a:buFont typeface="Arial" panose="020B0604020202020204" pitchFamily="34" charset="0"/>
              <a:buChar char="•"/>
            </a:pPr>
            <a:r>
              <a:rPr lang="en-US" dirty="0"/>
              <a:t>A good buffer of the residential to the rear and the commercial in front</a:t>
            </a:r>
          </a:p>
          <a:p>
            <a:pPr marL="285750" indent="-285750">
              <a:buFont typeface="Arial" panose="020B0604020202020204" pitchFamily="34" charset="0"/>
              <a:buChar char="•"/>
            </a:pPr>
            <a:r>
              <a:rPr lang="en-US" dirty="0"/>
              <a:t>Very low traffic generator</a:t>
            </a:r>
          </a:p>
          <a:p>
            <a:pPr marL="285750" indent="-285750">
              <a:buFont typeface="Arial" panose="020B0604020202020204" pitchFamily="34" charset="0"/>
              <a:buChar char="•"/>
            </a:pPr>
            <a:r>
              <a:rPr lang="en-US" dirty="0"/>
              <a:t>10 Medicaid beds and 10 COAH units for West Orange</a:t>
            </a:r>
          </a:p>
          <a:p>
            <a:pPr marL="285750" indent="-285750">
              <a:buFont typeface="Arial" panose="020B0604020202020204" pitchFamily="34" charset="0"/>
              <a:buChar char="•"/>
            </a:pPr>
            <a:r>
              <a:rPr lang="en-US" dirty="0"/>
              <a:t>No impact on the school system</a:t>
            </a:r>
          </a:p>
          <a:p>
            <a:pPr marL="285750" indent="-285750">
              <a:buFont typeface="Arial" panose="020B0604020202020204" pitchFamily="34" charset="0"/>
              <a:buChar char="•"/>
            </a:pPr>
            <a:r>
              <a:rPr lang="en-US" dirty="0"/>
              <a:t>A for-profit property tax use </a:t>
            </a:r>
          </a:p>
        </p:txBody>
      </p:sp>
    </p:spTree>
    <p:extLst>
      <p:ext uri="{BB962C8B-B14F-4D97-AF65-F5344CB8AC3E}">
        <p14:creationId xmlns:p14="http://schemas.microsoft.com/office/powerpoint/2010/main" val="27910031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17021</TotalTime>
  <Words>1195</Words>
  <Application>Microsoft Office PowerPoint</Application>
  <PresentationFormat>On-screen Show (4:3)</PresentationFormat>
  <Paragraphs>211</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Lucida Sans Unicode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Capitol Seniors Housing Proposal- General</vt:lpstr>
      <vt:lpstr>Capitol Seniors Housing Proposal-Building</vt:lpstr>
      <vt:lpstr>Capitol Seniors Housing Proposal-Transportation</vt:lpstr>
      <vt:lpstr>Why Assisted Living?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 Fiddick</dc:creator>
  <cp:lastModifiedBy>Shari Quirk</cp:lastModifiedBy>
  <cp:revision>343</cp:revision>
  <cp:lastPrinted>2019-05-13T18:26:23Z</cp:lastPrinted>
  <dcterms:created xsi:type="dcterms:W3CDTF">2014-03-31T20:34:00Z</dcterms:created>
  <dcterms:modified xsi:type="dcterms:W3CDTF">2021-09-21T17:02:47Z</dcterms:modified>
</cp:coreProperties>
</file>