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65" r:id="rId5"/>
    <p:sldId id="259" r:id="rId6"/>
    <p:sldId id="263" r:id="rId7"/>
    <p:sldId id="264" r:id="rId8"/>
    <p:sldId id="260" r:id="rId9"/>
    <p:sldId id="261" r:id="rId10"/>
    <p:sldId id="266" r:id="rId11"/>
    <p:sldId id="267" r:id="rId12"/>
    <p:sldId id="272" r:id="rId13"/>
    <p:sldId id="273" r:id="rId14"/>
    <p:sldId id="268" r:id="rId15"/>
    <p:sldId id="269" r:id="rId16"/>
    <p:sldId id="270" r:id="rId17"/>
    <p:sldId id="271" r:id="rId18"/>
    <p:sldId id="274" r:id="rId19"/>
    <p:sldId id="275" r:id="rId20"/>
    <p:sldId id="280" r:id="rId21"/>
    <p:sldId id="281" r:id="rId22"/>
    <p:sldId id="276" r:id="rId23"/>
    <p:sldId id="277" r:id="rId24"/>
    <p:sldId id="278" r:id="rId25"/>
    <p:sldId id="279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2" r:id="rId34"/>
    <p:sldId id="293" r:id="rId35"/>
    <p:sldId id="295" r:id="rId36"/>
    <p:sldId id="296" r:id="rId37"/>
    <p:sldId id="294" r:id="rId38"/>
    <p:sldId id="289" r:id="rId39"/>
    <p:sldId id="290" r:id="rId40"/>
    <p:sldId id="291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970" y="0"/>
            <a:ext cx="52837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06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Holy Trinity Episcopal Church (1907)</a:t>
            </a:r>
          </a:p>
        </p:txBody>
      </p:sp>
      <p:pic>
        <p:nvPicPr>
          <p:cNvPr id="5" name="Content Placeholder 4" descr="Screen Shot 2021-07-21 at 12.21.18 PM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636" b="-3763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Architect: Hobart Brown Upjohn</a:t>
            </a:r>
          </a:p>
          <a:p>
            <a:endParaRPr lang="en-US" sz="1600" dirty="0"/>
          </a:p>
          <a:p>
            <a:r>
              <a:rPr lang="en-US" sz="1600" dirty="0"/>
              <a:t>Noteworthy exterior characteristics: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Tudor Revival style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 dirty="0"/>
              <a:t>Half timbering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 dirty="0"/>
              <a:t>Buttresses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Stucco-covered load-bearing hollow structural clay tile block construction</a:t>
            </a:r>
          </a:p>
        </p:txBody>
      </p:sp>
    </p:spTree>
    <p:extLst>
      <p:ext uri="{BB962C8B-B14F-4D97-AF65-F5344CB8AC3E}">
        <p14:creationId xmlns:p14="http://schemas.microsoft.com/office/powerpoint/2010/main" val="2818503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Holy Trinity Episcopal Church (1907)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509431"/>
            <a:ext cx="5111750" cy="338035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Architect: Hobart Brown Upjohn</a:t>
            </a:r>
          </a:p>
          <a:p>
            <a:endParaRPr lang="en-US" sz="1600" dirty="0"/>
          </a:p>
          <a:p>
            <a:r>
              <a:rPr lang="en-US" sz="1600" dirty="0"/>
              <a:t>Noteworthy exterior characteristics: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Tudor Revival style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 dirty="0"/>
              <a:t>Half timbering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 dirty="0"/>
              <a:t>Buttresses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Stucco-covered load-bearing hollow structural clay tile block construction</a:t>
            </a:r>
          </a:p>
        </p:txBody>
      </p:sp>
    </p:spTree>
    <p:extLst>
      <p:ext uri="{BB962C8B-B14F-4D97-AF65-F5344CB8AC3E}">
        <p14:creationId xmlns:p14="http://schemas.microsoft.com/office/powerpoint/2010/main" val="569782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Holy Trinity Episcopal Church (1907)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564" y="1509431"/>
            <a:ext cx="4516722" cy="338035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Architect: Hobart Brown Upjohn</a:t>
            </a:r>
          </a:p>
          <a:p>
            <a:endParaRPr lang="en-US" sz="1600" dirty="0"/>
          </a:p>
          <a:p>
            <a:r>
              <a:rPr lang="en-US" sz="1600" dirty="0"/>
              <a:t>Noteworthy exterior characteristics: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Tudor Revival style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 dirty="0"/>
              <a:t>Half timbering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 dirty="0"/>
              <a:t>Buttresses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Stucco-covered load-bearing hollow structural clay tile block construction</a:t>
            </a:r>
          </a:p>
        </p:txBody>
      </p:sp>
    </p:spTree>
    <p:extLst>
      <p:ext uri="{BB962C8B-B14F-4D97-AF65-F5344CB8AC3E}">
        <p14:creationId xmlns:p14="http://schemas.microsoft.com/office/powerpoint/2010/main" val="536377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Holy Trinity Episcopal Church (1907)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509431"/>
            <a:ext cx="5111750" cy="338035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Architect: Hobart Brown Upjohn</a:t>
            </a:r>
          </a:p>
          <a:p>
            <a:endParaRPr lang="en-US" sz="1600" dirty="0"/>
          </a:p>
          <a:p>
            <a:r>
              <a:rPr lang="en-US" sz="1600" dirty="0"/>
              <a:t>Noteworthy interior characteristics: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Exposed timber roof trusses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Carved timber choir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Original stained and leaded glass windows</a:t>
            </a:r>
          </a:p>
        </p:txBody>
      </p:sp>
    </p:spTree>
    <p:extLst>
      <p:ext uri="{BB962C8B-B14F-4D97-AF65-F5344CB8AC3E}">
        <p14:creationId xmlns:p14="http://schemas.microsoft.com/office/powerpoint/2010/main" val="4230091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Holy Trinity Episcopal Church (1907)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532553"/>
            <a:ext cx="5111750" cy="333410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Architect: Hobart Brown Upjohn</a:t>
            </a:r>
          </a:p>
          <a:p>
            <a:endParaRPr lang="en-US" sz="1600" dirty="0"/>
          </a:p>
          <a:p>
            <a:r>
              <a:rPr lang="en-US" sz="1600" dirty="0"/>
              <a:t>Noteworthy interior characteristics: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Exposed timber roof trusses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Carved timber choir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Original stained and leaded glass windows</a:t>
            </a:r>
          </a:p>
        </p:txBody>
      </p:sp>
    </p:spTree>
    <p:extLst>
      <p:ext uri="{BB962C8B-B14F-4D97-AF65-F5344CB8AC3E}">
        <p14:creationId xmlns:p14="http://schemas.microsoft.com/office/powerpoint/2010/main" val="3803035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Holy Trinity Episcopal Church (1907)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620" y="1532553"/>
            <a:ext cx="5090610" cy="333410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Architect: Hobart Brown Upjohn</a:t>
            </a:r>
          </a:p>
          <a:p>
            <a:endParaRPr lang="en-US" sz="1600" dirty="0"/>
          </a:p>
          <a:p>
            <a:r>
              <a:rPr lang="en-US" sz="1600" dirty="0"/>
              <a:t>Noteworthy interior characteristics: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Exposed timber roof trusses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Carved timber choir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Original stained and leaded glass windows</a:t>
            </a:r>
          </a:p>
        </p:txBody>
      </p:sp>
    </p:spTree>
    <p:extLst>
      <p:ext uri="{BB962C8B-B14F-4D97-AF65-F5344CB8AC3E}">
        <p14:creationId xmlns:p14="http://schemas.microsoft.com/office/powerpoint/2010/main" val="3231579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Holy Trinity Episcopal Church (1907)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513640"/>
            <a:ext cx="5111750" cy="337193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  <a:p>
            <a:endParaRPr lang="en-US" dirty="0"/>
          </a:p>
          <a:p>
            <a:r>
              <a:rPr lang="en-US" dirty="0"/>
              <a:t>Separated from St. Mark’s parish in 1905</a:t>
            </a:r>
          </a:p>
          <a:p>
            <a:endParaRPr lang="en-US" dirty="0"/>
          </a:p>
          <a:p>
            <a:r>
              <a:rPr lang="en-US" dirty="0"/>
              <a:t>Served residents of the Tory Corner neighborhood</a:t>
            </a:r>
          </a:p>
          <a:p>
            <a:endParaRPr lang="en-US" dirty="0"/>
          </a:p>
          <a:p>
            <a:r>
              <a:rPr lang="en-US" dirty="0"/>
              <a:t>Architect designed, built by volunteer parishioners</a:t>
            </a:r>
          </a:p>
          <a:p>
            <a:endParaRPr lang="en-US" dirty="0"/>
          </a:p>
          <a:p>
            <a:r>
              <a:rPr lang="en-US" dirty="0"/>
              <a:t>Parsonage and Garage (c. 1924-32), and Community Center (1954)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142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Holy Trinity Episcopal Church (1907)</a:t>
            </a:r>
          </a:p>
        </p:txBody>
      </p:sp>
      <p:pic>
        <p:nvPicPr>
          <p:cNvPr id="5" name="Content Placeholder 4" descr="Screen Shot 2021-07-21 at 12.21.18 PM.pn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636" b="-3763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Significance for Landmark Status</a:t>
            </a:r>
          </a:p>
          <a:p>
            <a:endParaRPr lang="en-US" dirty="0"/>
          </a:p>
          <a:p>
            <a:r>
              <a:rPr lang="en-US" dirty="0"/>
              <a:t>Eligible under Criterion C as a unique combination of architect design and vernacular volunteer-built construction</a:t>
            </a:r>
          </a:p>
          <a:p>
            <a:endParaRPr lang="en-US" dirty="0"/>
          </a:p>
          <a:p>
            <a:r>
              <a:rPr lang="en-US" i="1" dirty="0"/>
              <a:t>Criterion C: a property that embodies the distinctive characteristic of a type, period or method of construction, or that represent the work of a master, or that possess high artistic values</a:t>
            </a:r>
          </a:p>
        </p:txBody>
      </p:sp>
    </p:spTree>
    <p:extLst>
      <p:ext uri="{BB962C8B-B14F-4D97-AF65-F5344CB8AC3E}">
        <p14:creationId xmlns:p14="http://schemas.microsoft.com/office/powerpoint/2010/main" val="4216142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154" y="12447"/>
            <a:ext cx="5275827" cy="683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94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273499"/>
            <a:ext cx="5111750" cy="385221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Noteworthy exterior characteristics:</a:t>
            </a:r>
          </a:p>
          <a:p>
            <a:endParaRPr lang="en-US" sz="1600" dirty="0"/>
          </a:p>
          <a:p>
            <a:r>
              <a:rPr lang="en-US" sz="1600" dirty="0"/>
              <a:t>Italianate style 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Cross gable with arched dormer window</a:t>
            </a:r>
          </a:p>
          <a:p>
            <a:endParaRPr lang="en-US" sz="16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55533" cy="1162050"/>
          </a:xfrm>
        </p:spPr>
        <p:txBody>
          <a:bodyPr anchor="t"/>
          <a:lstStyle/>
          <a:p>
            <a:pPr algn="ctr"/>
            <a:r>
              <a:rPr lang="en-US" dirty="0"/>
              <a:t>Williams/McManus/Lehmann House (1856-57, remodeled 1895-96)</a:t>
            </a:r>
          </a:p>
        </p:txBody>
      </p:sp>
    </p:spTree>
    <p:extLst>
      <p:ext uri="{BB962C8B-B14F-4D97-AF65-F5344CB8AC3E}">
        <p14:creationId xmlns:p14="http://schemas.microsoft.com/office/powerpoint/2010/main" val="3746015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267216"/>
            <a:ext cx="5111749" cy="386478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Noteworthy exterior characteristics:</a:t>
            </a:r>
          </a:p>
          <a:p>
            <a:endParaRPr lang="en-US" sz="1600" dirty="0"/>
          </a:p>
          <a:p>
            <a:r>
              <a:rPr lang="en-US" sz="1600" dirty="0"/>
              <a:t>Queen Anne style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Asymmetrical massing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Varied roof line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Tower with ball finial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Varied fenestration pattern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Multiple porches</a:t>
            </a:r>
          </a:p>
          <a:p>
            <a:pPr marL="285750" indent="-285750">
              <a:buFont typeface="Arial"/>
              <a:buChar char="•"/>
            </a:pPr>
            <a:endParaRPr lang="en-US" sz="16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55533" cy="1162050"/>
          </a:xfrm>
        </p:spPr>
        <p:txBody>
          <a:bodyPr anchor="t"/>
          <a:lstStyle/>
          <a:p>
            <a:pPr algn="ctr"/>
            <a:r>
              <a:rPr lang="en-US" dirty="0"/>
              <a:t>Williams/McManus/Lehmann House (1856-57, remodeled 1895-96)</a:t>
            </a:r>
          </a:p>
        </p:txBody>
      </p:sp>
    </p:spTree>
    <p:extLst>
      <p:ext uri="{BB962C8B-B14F-4D97-AF65-F5344CB8AC3E}">
        <p14:creationId xmlns:p14="http://schemas.microsoft.com/office/powerpoint/2010/main" val="2650266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" b="-26"/>
          <a:stretch>
            <a:fillRect/>
          </a:stretch>
        </p:blipFill>
        <p:spPr>
          <a:xfrm>
            <a:off x="3602516" y="1066801"/>
            <a:ext cx="4561911" cy="52324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Noteworthy characteristics:</a:t>
            </a:r>
          </a:p>
          <a:p>
            <a:endParaRPr lang="en-US" sz="1600" dirty="0"/>
          </a:p>
          <a:p>
            <a:r>
              <a:rPr lang="en-US" sz="1600" dirty="0"/>
              <a:t>Multiple Phases of Development</a:t>
            </a:r>
          </a:p>
          <a:p>
            <a:endParaRPr lang="en-US" sz="16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55533" cy="1162050"/>
          </a:xfrm>
        </p:spPr>
        <p:txBody>
          <a:bodyPr anchor="t"/>
          <a:lstStyle/>
          <a:p>
            <a:pPr algn="ctr"/>
            <a:r>
              <a:rPr lang="en-US" dirty="0"/>
              <a:t>Williams/McManus/Lehmann House (1856-57, remodeled 1895-96)</a:t>
            </a:r>
          </a:p>
        </p:txBody>
      </p:sp>
    </p:spTree>
    <p:extLst>
      <p:ext uri="{BB962C8B-B14F-4D97-AF65-F5344CB8AC3E}">
        <p14:creationId xmlns:p14="http://schemas.microsoft.com/office/powerpoint/2010/main" val="299896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423" y="1032933"/>
            <a:ext cx="4738903" cy="543559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Constructed in 1856-57 for Margaret Williams, granddaughter of Tory Corner loyalist Benjamin Williams and sister of St. Mark’s rector James Williams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Located on a 1-acre lot subdivided from Llewellyn Haskell’s Llewellyn Park, next to main entrance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Original house oriented to entrance to Llewellyn Park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Likely an Italianate cottage influenced by architect Andrew Jackson Downing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55533" cy="1162050"/>
          </a:xfrm>
        </p:spPr>
        <p:txBody>
          <a:bodyPr anchor="t"/>
          <a:lstStyle/>
          <a:p>
            <a:pPr algn="ctr"/>
            <a:r>
              <a:rPr lang="en-US" dirty="0"/>
              <a:t>Williams/McManus/Lehmann House (1856-57, remodeled 1895-96)</a:t>
            </a:r>
          </a:p>
        </p:txBody>
      </p:sp>
    </p:spTree>
    <p:extLst>
      <p:ext uri="{BB962C8B-B14F-4D97-AF65-F5344CB8AC3E}">
        <p14:creationId xmlns:p14="http://schemas.microsoft.com/office/powerpoint/2010/main" val="685468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467" y="1367074"/>
            <a:ext cx="5484525" cy="391612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Remodeled and enlarged in the Queen Anne style and purchased in 1897 by Newark leather merchant William A. McManus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One of six comparable Queen Anne-style houses associated with Llewellyn Park development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Occupied by Charles J. and Josephine Lehmann from 1913 to 1965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3050"/>
            <a:ext cx="4055533" cy="11620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/>
              <a:t>Williams/McManus/Lehmann House (1856-57, remodeled 1895-96)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09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55533" cy="1162050"/>
          </a:xfrm>
        </p:spPr>
        <p:txBody>
          <a:bodyPr anchor="t"/>
          <a:lstStyle/>
          <a:p>
            <a:pPr algn="ctr"/>
            <a:r>
              <a:rPr lang="en-US" dirty="0"/>
              <a:t>Williams/McManus/Lehmann House (1856-57, remodeled 1895-96)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709" y="1513640"/>
            <a:ext cx="4474432" cy="337193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Significance for Landmark Status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Eligible under Criterion A for its historic association with the development of Llewellyn Park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r>
              <a:rPr lang="en-US" i="1" dirty="0"/>
              <a:t>Criterion A : a property that is associated with events that have made a significant contribution to the broad patterns of our history</a:t>
            </a:r>
          </a:p>
          <a:p>
            <a:endParaRPr lang="en-US" i="1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14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55533" cy="1162050"/>
          </a:xfrm>
        </p:spPr>
        <p:txBody>
          <a:bodyPr anchor="t"/>
          <a:lstStyle/>
          <a:p>
            <a:pPr algn="ctr"/>
            <a:r>
              <a:rPr lang="en-US" dirty="0"/>
              <a:t>Williams/McManus/Lehmann House (1856-57, remodeled 1895-96)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983" y="1513640"/>
            <a:ext cx="4459884" cy="337193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Significance for Landmark Status</a:t>
            </a:r>
          </a:p>
          <a:p>
            <a:endParaRPr lang="en-US" i="1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Eligible under Criterion C for architectural distinction as a Queen Anne-style residence made more complex by its incorporation of a mid-19</a:t>
            </a:r>
            <a:r>
              <a:rPr lang="en-US" baseline="30000" dirty="0"/>
              <a:t>th</a:t>
            </a:r>
            <a:r>
              <a:rPr lang="en-US" dirty="0"/>
              <a:t>-century revival style house, which began in the picturesque style of Andrew Jackson Downing. Reflects more ornate architectural tastes of the Gilded Age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r>
              <a:rPr lang="en-US" i="1" dirty="0"/>
              <a:t>Criterion C: a property that embodies the distinctive characteristic of a type, period or method of construction, or that represent the work of a master, or that possess high artistic values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458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49" y="13755"/>
            <a:ext cx="5273168" cy="683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48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Hedges Block (1892)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516170"/>
            <a:ext cx="5111750" cy="336687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Noteworthy exterior characteristics: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Late-19</a:t>
            </a:r>
            <a:r>
              <a:rPr lang="en-US" sz="1600" baseline="30000" dirty="0"/>
              <a:t>th</a:t>
            </a:r>
            <a:r>
              <a:rPr lang="en-US" sz="1600" dirty="0"/>
              <a:t>-c. commercial “main street” style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Flat roof, brick parapet, wood cornice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Brick quoining pattern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Division between two storefronts and upper stories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Windows with stone lintels/sills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Painted advertising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Wedge-shaped floor plan to conform to corner of Valley Road and Lindsley Street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Loading dock door</a:t>
            </a:r>
          </a:p>
        </p:txBody>
      </p:sp>
    </p:spTree>
    <p:extLst>
      <p:ext uri="{BB962C8B-B14F-4D97-AF65-F5344CB8AC3E}">
        <p14:creationId xmlns:p14="http://schemas.microsoft.com/office/powerpoint/2010/main" val="869076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Hedges Block (1892)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531302"/>
            <a:ext cx="5111750" cy="333660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Noteworthy exterior characteristics: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Late-19</a:t>
            </a:r>
            <a:r>
              <a:rPr lang="en-US" sz="1600" baseline="30000" dirty="0"/>
              <a:t>th</a:t>
            </a:r>
            <a:r>
              <a:rPr lang="en-US" sz="1600" dirty="0"/>
              <a:t>-c. commercial “main street” style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Flat roof, brick parapet, wood cornice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Brick quoining pattern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Division between two storefronts and upper stories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Windows with stone lintels/sills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Painted advertising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Wedge-shaped floor plan to conform to corner of Valley Road and Lindsley Street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Loading dock door</a:t>
            </a:r>
          </a:p>
        </p:txBody>
      </p:sp>
    </p:spTree>
    <p:extLst>
      <p:ext uri="{BB962C8B-B14F-4D97-AF65-F5344CB8AC3E}">
        <p14:creationId xmlns:p14="http://schemas.microsoft.com/office/powerpoint/2010/main" val="2508902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Hedges Block (1892)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114" y="1531302"/>
            <a:ext cx="5041622" cy="333660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Noteworthy exterior characteristics: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Late-19</a:t>
            </a:r>
            <a:r>
              <a:rPr lang="en-US" sz="1600" baseline="30000" dirty="0"/>
              <a:t>th</a:t>
            </a:r>
            <a:r>
              <a:rPr lang="en-US" sz="1600" dirty="0"/>
              <a:t>-c. commercial “main street” style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Flat roof, brick parapet, wood cornice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Brick quoining pattern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Division between two storefronts and upper stories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Windows with stone lintels/sills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Painted advertising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Wedge-shaped floor plan to conform to corner of Valley Road and Lindsley Street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Loading dock door</a:t>
            </a:r>
          </a:p>
        </p:txBody>
      </p:sp>
    </p:spTree>
    <p:extLst>
      <p:ext uri="{BB962C8B-B14F-4D97-AF65-F5344CB8AC3E}">
        <p14:creationId xmlns:p14="http://schemas.microsoft.com/office/powerpoint/2010/main" val="2156561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Hedges Block (1892)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524639"/>
            <a:ext cx="5111750" cy="334993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Noteworthy interior characteristics: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Pressed tin ceilings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Plaster walls 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Wood plank floors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Graffiti in stairwell</a:t>
            </a:r>
          </a:p>
        </p:txBody>
      </p:sp>
    </p:spTree>
    <p:extLst>
      <p:ext uri="{BB962C8B-B14F-4D97-AF65-F5344CB8AC3E}">
        <p14:creationId xmlns:p14="http://schemas.microsoft.com/office/powerpoint/2010/main" val="1617901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Hedges Block (1892)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226779"/>
            <a:ext cx="5111750" cy="394565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History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Built in 1892 to replace the first “Hedges Block,” which was destroyed by fire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Samuel M. Hedges, flour, feed and grain dealer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Rented upper stories to West Orange Township, which used space as fire, police and clerk’s office until 1905</a:t>
            </a:r>
          </a:p>
        </p:txBody>
      </p:sp>
    </p:spTree>
    <p:extLst>
      <p:ext uri="{BB962C8B-B14F-4D97-AF65-F5344CB8AC3E}">
        <p14:creationId xmlns:p14="http://schemas.microsoft.com/office/powerpoint/2010/main" val="2994195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Hedges Block (1892)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267014"/>
            <a:ext cx="5111750" cy="386518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History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Became the Smith &amp; Kaufman hardware store in 1940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Many tenants over the years: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Eagle Rock Council Lodge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Central Dress Co.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Lambrew produce store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Wallman &amp; Lehrer plumbers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Main Street liquors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8032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55533" cy="1162050"/>
          </a:xfrm>
        </p:spPr>
        <p:txBody>
          <a:bodyPr anchor="t"/>
          <a:lstStyle/>
          <a:p>
            <a:pPr algn="ctr"/>
            <a:r>
              <a:rPr lang="en-US" dirty="0"/>
              <a:t>Hedges Block (1892)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983" y="1744049"/>
            <a:ext cx="4459884" cy="29111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Significance for Landmark Status</a:t>
            </a:r>
          </a:p>
          <a:p>
            <a:endParaRPr lang="en-US" i="1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Eligible under Criterion C as one of the oldest and best preserved commercial buildings on West Orange’s Main Street corridor. It embodies the character-defining features of late-19</a:t>
            </a:r>
            <a:r>
              <a:rPr lang="en-US" baseline="30000" dirty="0"/>
              <a:t>th</a:t>
            </a:r>
            <a:r>
              <a:rPr lang="en-US" dirty="0"/>
              <a:t>-century vernacular commercial architecture.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r>
              <a:rPr lang="en-US" i="1" dirty="0"/>
              <a:t>Criterion C: a property that embodies the distinctive characteristic of a type, period or method of construction, or that represent the work of a master, or that possess high artistic values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555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284" y="0"/>
            <a:ext cx="52658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4116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State Diner (ca. 1947)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243" y="1516170"/>
            <a:ext cx="5095364" cy="336687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Noteworthy exterior characteristics: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Prefabricated dining car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Streamlined Art Moderne style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Horizontal ribs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Vertical ribs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/>
              <a:t>Curved corners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Pressed stainless steel and plate glass</a:t>
            </a:r>
          </a:p>
        </p:txBody>
      </p:sp>
    </p:spTree>
    <p:extLst>
      <p:ext uri="{BB962C8B-B14F-4D97-AF65-F5344CB8AC3E}">
        <p14:creationId xmlns:p14="http://schemas.microsoft.com/office/powerpoint/2010/main" val="29346934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State Diner (ca. 1947)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520384"/>
            <a:ext cx="5111750" cy="335844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Noteworthy interior characteristics: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Railroad car style ceiling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Open single dining room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Counter with stools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Stainless steel “back bar”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Ceramic tile finishes</a:t>
            </a:r>
          </a:p>
          <a:p>
            <a:pPr marL="285750" indent="-285750">
              <a:buFont typeface="Arial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94928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en-US" dirty="0"/>
              <a:t>State Diner (ca. 1947)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516269"/>
            <a:ext cx="5111750" cy="336667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History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Built by the Kullman Dining Car Company, Harrison, NJ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Smaller size diner marketed as a “dinette”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Joseph Lombritto established diner at this location ca. 1928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His son, Frank Lombritto replaced the original diner ca. 1947 with this one</a:t>
            </a:r>
          </a:p>
        </p:txBody>
      </p:sp>
    </p:spTree>
    <p:extLst>
      <p:ext uri="{BB962C8B-B14F-4D97-AF65-F5344CB8AC3E}">
        <p14:creationId xmlns:p14="http://schemas.microsoft.com/office/powerpoint/2010/main" val="37949287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55533" cy="1162050"/>
          </a:xfrm>
        </p:spPr>
        <p:txBody>
          <a:bodyPr anchor="t"/>
          <a:lstStyle/>
          <a:p>
            <a:pPr algn="ctr"/>
            <a:r>
              <a:rPr lang="en-US" dirty="0"/>
              <a:t>State Diner (ca. 1947)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868" y="1744049"/>
            <a:ext cx="4172114" cy="291111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Significance for Landmark Status</a:t>
            </a:r>
          </a:p>
          <a:p>
            <a:endParaRPr lang="en-US" i="1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Eligible under Criterion C as embodying the character-defining features of the streamlined Art Moderne diner property type. This quintessential American architecture turned New Jersey into the “diner capital” and enabled immigrants and working-class Americans to become independent business owners.</a:t>
            </a:r>
          </a:p>
          <a:p>
            <a:r>
              <a:rPr lang="en-US" dirty="0"/>
              <a:t> </a:t>
            </a:r>
          </a:p>
          <a:p>
            <a:r>
              <a:rPr lang="en-US" i="1" dirty="0"/>
              <a:t>Criterion C: a property that embodies the distinctive characteristic of a type, period or method of construction, or that represent the work of a master, or that possess high artistic values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916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861" y="0"/>
            <a:ext cx="5287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419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273050"/>
            <a:ext cx="3987801" cy="1162050"/>
          </a:xfrm>
        </p:spPr>
        <p:txBody>
          <a:bodyPr anchor="t"/>
          <a:lstStyle/>
          <a:p>
            <a:pPr algn="ctr"/>
            <a:r>
              <a:rPr lang="en-US" dirty="0"/>
              <a:t>George V. Hecker Carriage House (1866-67)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243" y="1528458"/>
            <a:ext cx="5095364" cy="334229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/>
              <a:t>Architect: Henry Hudson Holly</a:t>
            </a:r>
          </a:p>
          <a:p>
            <a:endParaRPr lang="en-US" sz="1600" dirty="0"/>
          </a:p>
          <a:p>
            <a:r>
              <a:rPr lang="en-US" sz="1600" dirty="0"/>
              <a:t>Noteworthy exterior characteristics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Multi-directional hip-on-cross-gable roof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Overhanging eaves with decorative rafters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Octagonal ventilator (cupola)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Tripartite brick chimney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Varied siding (clapboards, board-and-batten, stick work)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Plan of first-floor carriage room and horse stable, second-floor hayloft and quarters for grooms/carriage men</a:t>
            </a:r>
          </a:p>
        </p:txBody>
      </p:sp>
    </p:spTree>
    <p:extLst>
      <p:ext uri="{BB962C8B-B14F-4D97-AF65-F5344CB8AC3E}">
        <p14:creationId xmlns:p14="http://schemas.microsoft.com/office/powerpoint/2010/main" val="5419362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273050"/>
            <a:ext cx="3987801" cy="1162050"/>
          </a:xfrm>
        </p:spPr>
        <p:txBody>
          <a:bodyPr anchor="t"/>
          <a:lstStyle/>
          <a:p>
            <a:pPr algn="ctr"/>
            <a:r>
              <a:rPr lang="en-US" dirty="0"/>
              <a:t>George V. Hecker Carriage House (1866-67)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158" y="1528458"/>
            <a:ext cx="5087534" cy="334229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/>
              <a:t>Architect: Henry Hudson Holly</a:t>
            </a:r>
          </a:p>
          <a:p>
            <a:endParaRPr lang="en-US" sz="1600" dirty="0"/>
          </a:p>
          <a:p>
            <a:r>
              <a:rPr lang="en-US" sz="1600" dirty="0"/>
              <a:t>Noteworthy exterior characteristics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Multi-directional hip-on-cross-gable roof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Overhanging eaves with decorative rafters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Octagonal ventilator (cupola)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Tripartite brick chimney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Varied siding (clapboards, board-and-batten, stick work)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Plan of first-floor carriage room and horse stable, second-floor hayloft and quarters for grooms/carriage men</a:t>
            </a:r>
          </a:p>
        </p:txBody>
      </p:sp>
    </p:spTree>
    <p:extLst>
      <p:ext uri="{BB962C8B-B14F-4D97-AF65-F5344CB8AC3E}">
        <p14:creationId xmlns:p14="http://schemas.microsoft.com/office/powerpoint/2010/main" val="3875722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273050"/>
            <a:ext cx="3987801" cy="1162050"/>
          </a:xfrm>
        </p:spPr>
        <p:txBody>
          <a:bodyPr anchor="t"/>
          <a:lstStyle/>
          <a:p>
            <a:pPr algn="ctr"/>
            <a:r>
              <a:rPr lang="en-US" dirty="0"/>
              <a:t>George V. Hecker Carriage House (1866-67)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267" y="924005"/>
            <a:ext cx="3620455" cy="549372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/>
              <a:t>Architect: Henry Hudson Holly</a:t>
            </a:r>
          </a:p>
          <a:p>
            <a:endParaRPr lang="en-US" sz="1600" dirty="0"/>
          </a:p>
          <a:p>
            <a:r>
              <a:rPr lang="en-US" sz="1600" dirty="0"/>
              <a:t>Noteworthy exterior characteristics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Multi-directional hip-on-cross-gable roof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Overhanging eaves with decorative rafters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Octagonal ventilator (cupola)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Tripartite brick chimney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Varied siding (clapboards, board-and-batten, stick work)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Plan of first-floor carriage room and horse stable, second-floor hayloft and quarters for grooms/carriage men</a:t>
            </a:r>
          </a:p>
        </p:txBody>
      </p:sp>
    </p:spTree>
    <p:extLst>
      <p:ext uri="{BB962C8B-B14F-4D97-AF65-F5344CB8AC3E}">
        <p14:creationId xmlns:p14="http://schemas.microsoft.com/office/powerpoint/2010/main" val="12600303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273050"/>
            <a:ext cx="3987801" cy="1162050"/>
          </a:xfrm>
        </p:spPr>
        <p:txBody>
          <a:bodyPr anchor="t"/>
          <a:lstStyle/>
          <a:p>
            <a:pPr algn="ctr"/>
            <a:r>
              <a:rPr lang="en-US" dirty="0"/>
              <a:t>George V. Hecker Carriage House (1866-67)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215" y="924005"/>
            <a:ext cx="3600559" cy="549372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/>
              <a:t>Architect: Henry Hudson Holly</a:t>
            </a:r>
          </a:p>
          <a:p>
            <a:endParaRPr lang="en-US" sz="1600" dirty="0"/>
          </a:p>
          <a:p>
            <a:r>
              <a:rPr lang="en-US" sz="1600" dirty="0"/>
              <a:t>Noteworthy exterior characteristics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Multi-directional hip-on-cross-gable roof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Overhanging eaves with decorative rafters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Octagonal ventilator (cupola)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Tripartite brick chimney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Varied siding (clapboards, board-and-batten, stick work)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Plan of first-floor carriage room and horse stable, second-floor hayloft and quarters for grooms/carriage men</a:t>
            </a:r>
          </a:p>
        </p:txBody>
      </p:sp>
    </p:spTree>
    <p:extLst>
      <p:ext uri="{BB962C8B-B14F-4D97-AF65-F5344CB8AC3E}">
        <p14:creationId xmlns:p14="http://schemas.microsoft.com/office/powerpoint/2010/main" val="26525983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273050"/>
            <a:ext cx="3987801" cy="1162050"/>
          </a:xfrm>
        </p:spPr>
        <p:txBody>
          <a:bodyPr anchor="t"/>
          <a:lstStyle/>
          <a:p>
            <a:pPr algn="ctr"/>
            <a:r>
              <a:rPr lang="en-US" dirty="0"/>
              <a:t>George V. Hecker Carriage House (1866-67)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267" y="928776"/>
            <a:ext cx="3620455" cy="548418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/>
              <a:t>Architect: Henry Hudson Holly</a:t>
            </a:r>
          </a:p>
          <a:p>
            <a:endParaRPr lang="en-US" sz="1600" dirty="0"/>
          </a:p>
          <a:p>
            <a:r>
              <a:rPr lang="en-US" sz="1600" dirty="0"/>
              <a:t>Noteworthy exterior characteristics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Multi-directional hip-on-cross-gable roof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Overhanging eaves with decorative rafters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Octagonal ventilator (cupola)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Tripartite brick chimney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Varied siding (clapboards, board-and-batten, stick work)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Plan of first-floor carriage room and horse stable, second-floor hayloft and quarters for grooms/carriage men</a:t>
            </a:r>
          </a:p>
        </p:txBody>
      </p:sp>
    </p:spTree>
    <p:extLst>
      <p:ext uri="{BB962C8B-B14F-4D97-AF65-F5344CB8AC3E}">
        <p14:creationId xmlns:p14="http://schemas.microsoft.com/office/powerpoint/2010/main" val="26525983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273050"/>
            <a:ext cx="3987801" cy="1162050"/>
          </a:xfrm>
        </p:spPr>
        <p:txBody>
          <a:bodyPr anchor="t"/>
          <a:lstStyle/>
          <a:p>
            <a:pPr algn="ctr"/>
            <a:r>
              <a:rPr lang="en-US" dirty="0"/>
              <a:t>George V. Hecker Carriage House (1866-67)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158" y="1528458"/>
            <a:ext cx="5087534" cy="334229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/>
              <a:t>Architect: Henry Hudson Holly</a:t>
            </a:r>
          </a:p>
          <a:p>
            <a:endParaRPr lang="en-US" sz="1600" dirty="0"/>
          </a:p>
          <a:p>
            <a:r>
              <a:rPr lang="en-US" sz="1600" dirty="0"/>
              <a:t>Noteworthy exterior characteristics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Multi-directional hip-on-cross-gable roof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Overhanging eaves with decorative rafters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Octagonal ventilator (cupola)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Tripartite brick chimney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Varied siding (clapboards, board-and-batten, stick work)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Plan of first-floor carriage room and horse stable, second-floor hayloft and quarters for grooms/carriage men</a:t>
            </a:r>
          </a:p>
        </p:txBody>
      </p:sp>
    </p:spTree>
    <p:extLst>
      <p:ext uri="{BB962C8B-B14F-4D97-AF65-F5344CB8AC3E}">
        <p14:creationId xmlns:p14="http://schemas.microsoft.com/office/powerpoint/2010/main" val="13668418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273050"/>
            <a:ext cx="3987801" cy="1162050"/>
          </a:xfrm>
        </p:spPr>
        <p:txBody>
          <a:bodyPr anchor="t"/>
          <a:lstStyle/>
          <a:p>
            <a:pPr algn="ctr"/>
            <a:r>
              <a:rPr lang="en-US" dirty="0"/>
              <a:t>George V. Hecker Carriage House (1866-67)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328" y="1516170"/>
            <a:ext cx="4453193" cy="336687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History</a:t>
            </a:r>
          </a:p>
          <a:p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George V. Hecker, made fortune as a flour miller in Brooklyn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Purchased 13 acres in West Orange in 1866 for a country house “Rockwood” in the exclusive Mountain Ridge neighborhood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Henry Hudson Holley hired as architect. Considered the “father” of the Queen Anne style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Stick-style carriage house designed to complement the main house</a:t>
            </a:r>
          </a:p>
        </p:txBody>
      </p:sp>
    </p:spTree>
    <p:extLst>
      <p:ext uri="{BB962C8B-B14F-4D97-AF65-F5344CB8AC3E}">
        <p14:creationId xmlns:p14="http://schemas.microsoft.com/office/powerpoint/2010/main" val="36927935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273050"/>
            <a:ext cx="3987801" cy="1162050"/>
          </a:xfrm>
        </p:spPr>
        <p:txBody>
          <a:bodyPr anchor="t"/>
          <a:lstStyle/>
          <a:p>
            <a:pPr algn="ctr"/>
            <a:r>
              <a:rPr lang="en-US" dirty="0"/>
              <a:t>George V. Hecker Carriage House (1866-67)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827" y="1516170"/>
            <a:ext cx="4472196" cy="336687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History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Country house destroyed by fire in 1883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New stone dwelling “East Clive” built by Josephine Mary Hecker Slevin and Edward Purcell </a:t>
            </a:r>
            <a:r>
              <a:rPr lang="en-US" sz="1600" dirty="0" err="1"/>
              <a:t>Slevin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Slevins were active in the development of the Essex County Club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East Clive demolished in 1948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Carriage house a remarkable survival. Largely unaltered and never rehabilitated for alternative uses</a:t>
            </a:r>
          </a:p>
          <a:p>
            <a:pPr marL="285750" indent="-285750">
              <a:buFont typeface="Arial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728066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055533" cy="1162050"/>
          </a:xfrm>
        </p:spPr>
        <p:txBody>
          <a:bodyPr anchor="t"/>
          <a:lstStyle/>
          <a:p>
            <a:pPr algn="ctr"/>
            <a:r>
              <a:rPr lang="en-US" dirty="0"/>
              <a:t>George V. Hecker Carriage House (1866-67)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615" y="1600200"/>
            <a:ext cx="5124285" cy="336126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Significance for Landmark Status</a:t>
            </a:r>
          </a:p>
          <a:p>
            <a:endParaRPr lang="en-US" i="1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Eligible under Criterion C as an early and architecturally significant example of a Stick-style carriage house by a master architect.</a:t>
            </a:r>
          </a:p>
          <a:p>
            <a:r>
              <a:rPr lang="en-US" dirty="0"/>
              <a:t> </a:t>
            </a:r>
          </a:p>
          <a:p>
            <a:r>
              <a:rPr lang="en-US" i="1" dirty="0"/>
              <a:t>Criterion C: a property that embodies the distinctive characteristic of a type, period or method of construction, or that represent the work of a master, or that possess high artistic values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769355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514</TotalTime>
  <Words>1773</Words>
  <Application>Microsoft Office PowerPoint</Application>
  <PresentationFormat>On-screen Show (4:3)</PresentationFormat>
  <Paragraphs>282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 Black </vt:lpstr>
      <vt:lpstr>PowerPoint Presentation</vt:lpstr>
      <vt:lpstr>Holy Trinity Episcopal Church (1907)</vt:lpstr>
      <vt:lpstr>Holy Trinity Episcopal Church (1907)</vt:lpstr>
      <vt:lpstr>Holy Trinity Episcopal Church (1907)</vt:lpstr>
      <vt:lpstr>Holy Trinity Episcopal Church (1907)</vt:lpstr>
      <vt:lpstr>Holy Trinity Episcopal Church (1907)</vt:lpstr>
      <vt:lpstr>Holy Trinity Episcopal Church (1907)</vt:lpstr>
      <vt:lpstr>Holy Trinity Episcopal Church (1907)</vt:lpstr>
      <vt:lpstr>Holy Trinity Episcopal Church (1907)</vt:lpstr>
      <vt:lpstr>PowerPoint Presentation</vt:lpstr>
      <vt:lpstr>Williams/McManus/Lehmann House (1856-57, remodeled 1895-96)</vt:lpstr>
      <vt:lpstr>Williams/McManus/Lehmann House (1856-57, remodeled 1895-96)</vt:lpstr>
      <vt:lpstr>Williams/McManus/Lehmann House (1856-57, remodeled 1895-96)</vt:lpstr>
      <vt:lpstr>Williams/McManus/Lehmann House (1856-57, remodeled 1895-96)</vt:lpstr>
      <vt:lpstr>PowerPoint Presentation</vt:lpstr>
      <vt:lpstr>Williams/McManus/Lehmann House (1856-57, remodeled 1895-96)</vt:lpstr>
      <vt:lpstr>Williams/McManus/Lehmann House (1856-57, remodeled 1895-96)</vt:lpstr>
      <vt:lpstr>PowerPoint Presentation</vt:lpstr>
      <vt:lpstr>Hedges Block (1892)</vt:lpstr>
      <vt:lpstr>Hedges Block (1892)</vt:lpstr>
      <vt:lpstr>Hedges Block (1892)</vt:lpstr>
      <vt:lpstr>Hedges Block (1892)</vt:lpstr>
      <vt:lpstr>Hedges Block (1892)</vt:lpstr>
      <vt:lpstr>Hedges Block (1892)</vt:lpstr>
      <vt:lpstr>Hedges Block (1892)</vt:lpstr>
      <vt:lpstr>PowerPoint Presentation</vt:lpstr>
      <vt:lpstr>State Diner (ca. 1947)</vt:lpstr>
      <vt:lpstr>State Diner (ca. 1947)</vt:lpstr>
      <vt:lpstr>State Diner (ca. 1947)</vt:lpstr>
      <vt:lpstr>State Diner (ca. 1947)</vt:lpstr>
      <vt:lpstr>PowerPoint Presentation</vt:lpstr>
      <vt:lpstr>George V. Hecker Carriage House (1866-67)</vt:lpstr>
      <vt:lpstr>George V. Hecker Carriage House (1866-67)</vt:lpstr>
      <vt:lpstr>George V. Hecker Carriage House (1866-67)</vt:lpstr>
      <vt:lpstr>George V. Hecker Carriage House (1866-67)</vt:lpstr>
      <vt:lpstr>George V. Hecker Carriage House (1866-67)</vt:lpstr>
      <vt:lpstr>George V. Hecker Carriage House (1866-67)</vt:lpstr>
      <vt:lpstr>George V. Hecker Carriage House (1866-67)</vt:lpstr>
      <vt:lpstr>George V. Hecker Carriage House (1866-67)</vt:lpstr>
      <vt:lpstr>George V. Hecker Carriage House (1866-67)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Harshbarger</dc:creator>
  <cp:lastModifiedBy>Shari Quirk</cp:lastModifiedBy>
  <cp:revision>25</cp:revision>
  <dcterms:created xsi:type="dcterms:W3CDTF">2021-07-21T16:12:11Z</dcterms:created>
  <dcterms:modified xsi:type="dcterms:W3CDTF">2021-10-05T14:16:48Z</dcterms:modified>
</cp:coreProperties>
</file>